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355" r:id="rId2"/>
    <p:sldId id="356" r:id="rId3"/>
    <p:sldId id="357" r:id="rId4"/>
    <p:sldId id="358" r:id="rId5"/>
    <p:sldId id="412" r:id="rId6"/>
    <p:sldId id="406" r:id="rId7"/>
    <p:sldId id="364" r:id="rId8"/>
    <p:sldId id="359" r:id="rId9"/>
    <p:sldId id="400" r:id="rId10"/>
    <p:sldId id="368" r:id="rId11"/>
    <p:sldId id="372" r:id="rId12"/>
    <p:sldId id="373" r:id="rId13"/>
    <p:sldId id="375" r:id="rId14"/>
    <p:sldId id="376" r:id="rId15"/>
    <p:sldId id="377" r:id="rId16"/>
    <p:sldId id="382" r:id="rId17"/>
    <p:sldId id="383" r:id="rId18"/>
    <p:sldId id="384" r:id="rId19"/>
    <p:sldId id="385" r:id="rId20"/>
    <p:sldId id="386" r:id="rId21"/>
    <p:sldId id="387" r:id="rId22"/>
    <p:sldId id="388" r:id="rId23"/>
    <p:sldId id="389" r:id="rId24"/>
    <p:sldId id="390" r:id="rId25"/>
    <p:sldId id="391" r:id="rId26"/>
    <p:sldId id="392" r:id="rId27"/>
    <p:sldId id="393" r:id="rId28"/>
    <p:sldId id="424" r:id="rId29"/>
    <p:sldId id="426" r:id="rId30"/>
    <p:sldId id="427" r:id="rId31"/>
    <p:sldId id="399" r:id="rId32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C92"/>
    <a:srgbClr val="5F5F5F"/>
    <a:srgbClr val="808080"/>
    <a:srgbClr val="009999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69" autoAdjust="0"/>
    <p:restoredTop sz="94342" autoAdjust="0"/>
  </p:normalViewPr>
  <p:slideViewPr>
    <p:cSldViewPr>
      <p:cViewPr varScale="1">
        <p:scale>
          <a:sx n="81" d="100"/>
          <a:sy n="81" d="100"/>
        </p:scale>
        <p:origin x="1378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EBA286-A657-4A5A-80FD-1CDE4EAC17A8}" type="doc">
      <dgm:prSet loTypeId="urn:microsoft.com/office/officeart/2005/8/layout/cycle7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nl-BE"/>
        </a:p>
      </dgm:t>
    </dgm:pt>
    <dgm:pt modelId="{B9FF3243-E68C-4D5A-A537-E98B0281CA53}">
      <dgm:prSet phldrT="[Tekst]"/>
      <dgm:spPr/>
      <dgm:t>
        <a:bodyPr/>
        <a:lstStyle/>
        <a:p>
          <a:r>
            <a:rPr lang="en-US" b="1" cap="none" spc="0" dirty="0">
              <a:ln w="12700"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Increasing accessibility</a:t>
          </a:r>
          <a:endParaRPr lang="nl-BE" b="1" cap="none" spc="0" dirty="0">
            <a:ln w="12700">
              <a:prstDash val="solid"/>
            </a:ln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1A392BF9-6368-4263-8053-8AB945A12364}" type="parTrans" cxnId="{FE252040-5795-4CD6-958D-19166776F8F2}">
      <dgm:prSet/>
      <dgm:spPr/>
      <dgm:t>
        <a:bodyPr/>
        <a:lstStyle/>
        <a:p>
          <a:endParaRPr lang="nl-BE" b="1" cap="none" spc="0">
            <a:ln w="12700">
              <a:solidFill>
                <a:schemeClr val="tx2">
                  <a:lumMod val="75000"/>
                </a:schemeClr>
              </a:solidFill>
              <a:prstDash val="solid"/>
            </a:ln>
            <a:solidFill>
              <a:schemeClr val="bg2">
                <a:lumMod val="50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52896D9F-05E6-4787-B01E-AEF219E6AF78}" type="sibTrans" cxnId="{FE252040-5795-4CD6-958D-19166776F8F2}">
      <dgm:prSet/>
      <dgm:spPr/>
      <dgm:t>
        <a:bodyPr/>
        <a:lstStyle/>
        <a:p>
          <a:endParaRPr lang="nl-BE" b="1" cap="none" spc="0">
            <a:ln w="12700">
              <a:solidFill>
                <a:schemeClr val="tx2">
                  <a:lumMod val="75000"/>
                </a:schemeClr>
              </a:solidFill>
              <a:prstDash val="solid"/>
            </a:ln>
            <a:solidFill>
              <a:schemeClr val="bg2">
                <a:lumMod val="50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FCE8B7B6-2C1D-40B9-B3FC-41C5302FEFDA}">
      <dgm:prSet phldrT="[Tekst]"/>
      <dgm:spPr/>
      <dgm:t>
        <a:bodyPr/>
        <a:lstStyle/>
        <a:p>
          <a:r>
            <a:rPr lang="en-US" b="1" cap="none" spc="0" dirty="0">
              <a:ln w="12700"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Assuring health care quality</a:t>
          </a:r>
          <a:endParaRPr lang="nl-BE" b="1" cap="none" spc="0" dirty="0">
            <a:ln w="12700">
              <a:prstDash val="solid"/>
            </a:ln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CBA2518D-1B65-4A84-908A-F8F6FF97D510}" type="parTrans" cxnId="{B36A85D1-8DCB-4927-A0DB-A33641E1EA88}">
      <dgm:prSet/>
      <dgm:spPr/>
      <dgm:t>
        <a:bodyPr/>
        <a:lstStyle/>
        <a:p>
          <a:endParaRPr lang="nl-BE" b="1" cap="none" spc="0">
            <a:ln w="12700">
              <a:solidFill>
                <a:schemeClr val="tx2">
                  <a:lumMod val="75000"/>
                </a:schemeClr>
              </a:solidFill>
              <a:prstDash val="solid"/>
            </a:ln>
            <a:solidFill>
              <a:schemeClr val="bg2">
                <a:lumMod val="50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F049841A-4720-40D0-9EEF-706E747B248D}" type="sibTrans" cxnId="{B36A85D1-8DCB-4927-A0DB-A33641E1EA88}">
      <dgm:prSet/>
      <dgm:spPr/>
      <dgm:t>
        <a:bodyPr/>
        <a:lstStyle/>
        <a:p>
          <a:endParaRPr lang="nl-BE" b="1" cap="none" spc="0">
            <a:ln w="12700">
              <a:solidFill>
                <a:schemeClr val="tx2">
                  <a:lumMod val="75000"/>
                </a:schemeClr>
              </a:solidFill>
              <a:prstDash val="solid"/>
            </a:ln>
            <a:solidFill>
              <a:schemeClr val="bg2">
                <a:lumMod val="50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60082E8A-41B9-4ED2-B455-7945FB3AC09B}">
      <dgm:prSet phldrT="[Tekst]"/>
      <dgm:spPr/>
      <dgm:t>
        <a:bodyPr/>
        <a:lstStyle/>
        <a:p>
          <a:r>
            <a:rPr lang="en-US" b="1" cap="none" spc="0" dirty="0">
              <a:ln w="12700"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Maintaining financial sustainability</a:t>
          </a:r>
          <a:endParaRPr lang="nl-BE" b="1" cap="none" spc="0" dirty="0">
            <a:ln w="12700">
              <a:prstDash val="solid"/>
            </a:ln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39734ED3-E6FA-4082-AD91-E7EFBF919152}" type="parTrans" cxnId="{1BAEFEC4-C015-477B-AF5E-EA161392C202}">
      <dgm:prSet/>
      <dgm:spPr/>
      <dgm:t>
        <a:bodyPr/>
        <a:lstStyle/>
        <a:p>
          <a:endParaRPr lang="nl-BE" b="1" cap="none" spc="0">
            <a:ln w="12700">
              <a:solidFill>
                <a:schemeClr val="tx2">
                  <a:lumMod val="75000"/>
                </a:schemeClr>
              </a:solidFill>
              <a:prstDash val="solid"/>
            </a:ln>
            <a:solidFill>
              <a:schemeClr val="bg2">
                <a:lumMod val="50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C971DBC5-A026-4906-AF1B-8F6A683BDABB}" type="sibTrans" cxnId="{1BAEFEC4-C015-477B-AF5E-EA161392C202}">
      <dgm:prSet/>
      <dgm:spPr/>
      <dgm:t>
        <a:bodyPr/>
        <a:lstStyle/>
        <a:p>
          <a:endParaRPr lang="nl-BE" b="1" cap="none" spc="0">
            <a:ln w="12700">
              <a:solidFill>
                <a:schemeClr val="tx2">
                  <a:lumMod val="75000"/>
                </a:schemeClr>
              </a:solidFill>
              <a:prstDash val="solid"/>
            </a:ln>
            <a:solidFill>
              <a:schemeClr val="bg2">
                <a:lumMod val="50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3CC46230-952E-484E-99EF-734FBB9D6D5D}" type="pres">
      <dgm:prSet presAssocID="{61EBA286-A657-4A5A-80FD-1CDE4EAC17A8}" presName="Name0" presStyleCnt="0">
        <dgm:presLayoutVars>
          <dgm:dir/>
          <dgm:resizeHandles val="exact"/>
        </dgm:presLayoutVars>
      </dgm:prSet>
      <dgm:spPr/>
    </dgm:pt>
    <dgm:pt modelId="{21CE3D4E-5D8F-4D77-A76F-AC276799AA3A}" type="pres">
      <dgm:prSet presAssocID="{B9FF3243-E68C-4D5A-A537-E98B0281CA53}" presName="node" presStyleLbl="node1" presStyleIdx="0" presStyleCnt="3">
        <dgm:presLayoutVars>
          <dgm:bulletEnabled val="1"/>
        </dgm:presLayoutVars>
      </dgm:prSet>
      <dgm:spPr/>
    </dgm:pt>
    <dgm:pt modelId="{FD73D1E5-7691-4DE6-AD01-149CFB66BFBC}" type="pres">
      <dgm:prSet presAssocID="{52896D9F-05E6-4787-B01E-AEF219E6AF78}" presName="sibTrans" presStyleLbl="sibTrans2D1" presStyleIdx="0" presStyleCnt="3"/>
      <dgm:spPr/>
    </dgm:pt>
    <dgm:pt modelId="{39CB8150-5CE7-486A-8B9C-25EA6D932F46}" type="pres">
      <dgm:prSet presAssocID="{52896D9F-05E6-4787-B01E-AEF219E6AF78}" presName="connectorText" presStyleLbl="sibTrans2D1" presStyleIdx="0" presStyleCnt="3"/>
      <dgm:spPr/>
    </dgm:pt>
    <dgm:pt modelId="{2B83EA9C-CA7E-4957-83FE-E4D3B230943E}" type="pres">
      <dgm:prSet presAssocID="{FCE8B7B6-2C1D-40B9-B3FC-41C5302FEFDA}" presName="node" presStyleLbl="node1" presStyleIdx="1" presStyleCnt="3">
        <dgm:presLayoutVars>
          <dgm:bulletEnabled val="1"/>
        </dgm:presLayoutVars>
      </dgm:prSet>
      <dgm:spPr/>
    </dgm:pt>
    <dgm:pt modelId="{F699DCEC-BD17-4452-94DF-DB0436875087}" type="pres">
      <dgm:prSet presAssocID="{F049841A-4720-40D0-9EEF-706E747B248D}" presName="sibTrans" presStyleLbl="sibTrans2D1" presStyleIdx="1" presStyleCnt="3"/>
      <dgm:spPr/>
    </dgm:pt>
    <dgm:pt modelId="{2EDDE528-E7BB-461B-84CE-FDAC12C84EC6}" type="pres">
      <dgm:prSet presAssocID="{F049841A-4720-40D0-9EEF-706E747B248D}" presName="connectorText" presStyleLbl="sibTrans2D1" presStyleIdx="1" presStyleCnt="3"/>
      <dgm:spPr/>
    </dgm:pt>
    <dgm:pt modelId="{46A0436F-5080-4295-B5D2-742CD21B3291}" type="pres">
      <dgm:prSet presAssocID="{60082E8A-41B9-4ED2-B455-7945FB3AC09B}" presName="node" presStyleLbl="node1" presStyleIdx="2" presStyleCnt="3">
        <dgm:presLayoutVars>
          <dgm:bulletEnabled val="1"/>
        </dgm:presLayoutVars>
      </dgm:prSet>
      <dgm:spPr/>
    </dgm:pt>
    <dgm:pt modelId="{F34D4A89-A1FE-4546-9C8D-2A9F53DED1DE}" type="pres">
      <dgm:prSet presAssocID="{C971DBC5-A026-4906-AF1B-8F6A683BDABB}" presName="sibTrans" presStyleLbl="sibTrans2D1" presStyleIdx="2" presStyleCnt="3"/>
      <dgm:spPr/>
    </dgm:pt>
    <dgm:pt modelId="{C92373A8-E322-43A0-8FC4-E6E35507FFE8}" type="pres">
      <dgm:prSet presAssocID="{C971DBC5-A026-4906-AF1B-8F6A683BDABB}" presName="connectorText" presStyleLbl="sibTrans2D1" presStyleIdx="2" presStyleCnt="3"/>
      <dgm:spPr/>
    </dgm:pt>
  </dgm:ptLst>
  <dgm:cxnLst>
    <dgm:cxn modelId="{7FEBEF1A-9E74-451C-BB67-AA6D56D104A6}" type="presOf" srcId="{C971DBC5-A026-4906-AF1B-8F6A683BDABB}" destId="{C92373A8-E322-43A0-8FC4-E6E35507FFE8}" srcOrd="1" destOrd="0" presId="urn:microsoft.com/office/officeart/2005/8/layout/cycle7"/>
    <dgm:cxn modelId="{5AEDEB36-3D3A-424D-B373-C8C4EC2F3772}" type="presOf" srcId="{B9FF3243-E68C-4D5A-A537-E98B0281CA53}" destId="{21CE3D4E-5D8F-4D77-A76F-AC276799AA3A}" srcOrd="0" destOrd="0" presId="urn:microsoft.com/office/officeart/2005/8/layout/cycle7"/>
    <dgm:cxn modelId="{B0652637-BCE1-41CF-940A-CC87791B13C3}" type="presOf" srcId="{61EBA286-A657-4A5A-80FD-1CDE4EAC17A8}" destId="{3CC46230-952E-484E-99EF-734FBB9D6D5D}" srcOrd="0" destOrd="0" presId="urn:microsoft.com/office/officeart/2005/8/layout/cycle7"/>
    <dgm:cxn modelId="{33FEE53A-33D5-4AAF-8A07-D4ED902B4786}" type="presOf" srcId="{F049841A-4720-40D0-9EEF-706E747B248D}" destId="{F699DCEC-BD17-4452-94DF-DB0436875087}" srcOrd="0" destOrd="0" presId="urn:microsoft.com/office/officeart/2005/8/layout/cycle7"/>
    <dgm:cxn modelId="{FE252040-5795-4CD6-958D-19166776F8F2}" srcId="{61EBA286-A657-4A5A-80FD-1CDE4EAC17A8}" destId="{B9FF3243-E68C-4D5A-A537-E98B0281CA53}" srcOrd="0" destOrd="0" parTransId="{1A392BF9-6368-4263-8053-8AB945A12364}" sibTransId="{52896D9F-05E6-4787-B01E-AEF219E6AF78}"/>
    <dgm:cxn modelId="{44F6B84F-35AE-4DCB-8DBB-D6BB5A17A930}" type="presOf" srcId="{60082E8A-41B9-4ED2-B455-7945FB3AC09B}" destId="{46A0436F-5080-4295-B5D2-742CD21B3291}" srcOrd="0" destOrd="0" presId="urn:microsoft.com/office/officeart/2005/8/layout/cycle7"/>
    <dgm:cxn modelId="{7DE08654-EE5D-43FE-9D60-C1239357A247}" type="presOf" srcId="{F049841A-4720-40D0-9EEF-706E747B248D}" destId="{2EDDE528-E7BB-461B-84CE-FDAC12C84EC6}" srcOrd="1" destOrd="0" presId="urn:microsoft.com/office/officeart/2005/8/layout/cycle7"/>
    <dgm:cxn modelId="{432BC9BF-5D48-4D97-94EC-3EC56AEEE466}" type="presOf" srcId="{FCE8B7B6-2C1D-40B9-B3FC-41C5302FEFDA}" destId="{2B83EA9C-CA7E-4957-83FE-E4D3B230943E}" srcOrd="0" destOrd="0" presId="urn:microsoft.com/office/officeart/2005/8/layout/cycle7"/>
    <dgm:cxn modelId="{1BAEFEC4-C015-477B-AF5E-EA161392C202}" srcId="{61EBA286-A657-4A5A-80FD-1CDE4EAC17A8}" destId="{60082E8A-41B9-4ED2-B455-7945FB3AC09B}" srcOrd="2" destOrd="0" parTransId="{39734ED3-E6FA-4082-AD91-E7EFBF919152}" sibTransId="{C971DBC5-A026-4906-AF1B-8F6A683BDABB}"/>
    <dgm:cxn modelId="{B36A85D1-8DCB-4927-A0DB-A33641E1EA88}" srcId="{61EBA286-A657-4A5A-80FD-1CDE4EAC17A8}" destId="{FCE8B7B6-2C1D-40B9-B3FC-41C5302FEFDA}" srcOrd="1" destOrd="0" parTransId="{CBA2518D-1B65-4A84-908A-F8F6FF97D510}" sibTransId="{F049841A-4720-40D0-9EEF-706E747B248D}"/>
    <dgm:cxn modelId="{5555B4D7-597E-4519-AF82-8CDFA83C8AD9}" type="presOf" srcId="{52896D9F-05E6-4787-B01E-AEF219E6AF78}" destId="{FD73D1E5-7691-4DE6-AD01-149CFB66BFBC}" srcOrd="0" destOrd="0" presId="urn:microsoft.com/office/officeart/2005/8/layout/cycle7"/>
    <dgm:cxn modelId="{3F5E77DC-910E-48D3-8B14-52210931F6E5}" type="presOf" srcId="{52896D9F-05E6-4787-B01E-AEF219E6AF78}" destId="{39CB8150-5CE7-486A-8B9C-25EA6D932F46}" srcOrd="1" destOrd="0" presId="urn:microsoft.com/office/officeart/2005/8/layout/cycle7"/>
    <dgm:cxn modelId="{91F0CCEA-3E95-4971-8E1C-1E8EB11E3982}" type="presOf" srcId="{C971DBC5-A026-4906-AF1B-8F6A683BDABB}" destId="{F34D4A89-A1FE-4546-9C8D-2A9F53DED1DE}" srcOrd="0" destOrd="0" presId="urn:microsoft.com/office/officeart/2005/8/layout/cycle7"/>
    <dgm:cxn modelId="{98796F64-3568-4A3E-80D9-1B092F117008}" type="presParOf" srcId="{3CC46230-952E-484E-99EF-734FBB9D6D5D}" destId="{21CE3D4E-5D8F-4D77-A76F-AC276799AA3A}" srcOrd="0" destOrd="0" presId="urn:microsoft.com/office/officeart/2005/8/layout/cycle7"/>
    <dgm:cxn modelId="{EAB2500F-EFC5-4F53-BE28-9AD71DD965AC}" type="presParOf" srcId="{3CC46230-952E-484E-99EF-734FBB9D6D5D}" destId="{FD73D1E5-7691-4DE6-AD01-149CFB66BFBC}" srcOrd="1" destOrd="0" presId="urn:microsoft.com/office/officeart/2005/8/layout/cycle7"/>
    <dgm:cxn modelId="{53111D6B-374F-4083-A2C5-126286A8F79F}" type="presParOf" srcId="{FD73D1E5-7691-4DE6-AD01-149CFB66BFBC}" destId="{39CB8150-5CE7-486A-8B9C-25EA6D932F46}" srcOrd="0" destOrd="0" presId="urn:microsoft.com/office/officeart/2005/8/layout/cycle7"/>
    <dgm:cxn modelId="{61C3177C-E581-44C7-A1B3-19214F7E8662}" type="presParOf" srcId="{3CC46230-952E-484E-99EF-734FBB9D6D5D}" destId="{2B83EA9C-CA7E-4957-83FE-E4D3B230943E}" srcOrd="2" destOrd="0" presId="urn:microsoft.com/office/officeart/2005/8/layout/cycle7"/>
    <dgm:cxn modelId="{A52C068F-7882-4D2C-BB7E-A57B166AC66D}" type="presParOf" srcId="{3CC46230-952E-484E-99EF-734FBB9D6D5D}" destId="{F699DCEC-BD17-4452-94DF-DB0436875087}" srcOrd="3" destOrd="0" presId="urn:microsoft.com/office/officeart/2005/8/layout/cycle7"/>
    <dgm:cxn modelId="{DDD6658C-5DDD-47D7-9865-5F98F4E864E2}" type="presParOf" srcId="{F699DCEC-BD17-4452-94DF-DB0436875087}" destId="{2EDDE528-E7BB-461B-84CE-FDAC12C84EC6}" srcOrd="0" destOrd="0" presId="urn:microsoft.com/office/officeart/2005/8/layout/cycle7"/>
    <dgm:cxn modelId="{05699A04-1A68-4172-80FF-CBBF5B2ED8F4}" type="presParOf" srcId="{3CC46230-952E-484E-99EF-734FBB9D6D5D}" destId="{46A0436F-5080-4295-B5D2-742CD21B3291}" srcOrd="4" destOrd="0" presId="urn:microsoft.com/office/officeart/2005/8/layout/cycle7"/>
    <dgm:cxn modelId="{30C0AEA4-0B04-4241-88F0-47D54454E0C7}" type="presParOf" srcId="{3CC46230-952E-484E-99EF-734FBB9D6D5D}" destId="{F34D4A89-A1FE-4546-9C8D-2A9F53DED1DE}" srcOrd="5" destOrd="0" presId="urn:microsoft.com/office/officeart/2005/8/layout/cycle7"/>
    <dgm:cxn modelId="{7CCA24D9-0A56-4160-BAFD-43231A5EB460}" type="presParOf" srcId="{F34D4A89-A1FE-4546-9C8D-2A9F53DED1DE}" destId="{C92373A8-E322-43A0-8FC4-E6E35507FFE8}" srcOrd="0" destOrd="0" presId="urn:microsoft.com/office/officeart/2005/8/layout/cycle7"/>
  </dgm:cxnLst>
  <dgm:bg>
    <a:solidFill>
      <a:schemeClr val="accent6">
        <a:lumMod val="40000"/>
        <a:lumOff val="6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1EBA286-A657-4A5A-80FD-1CDE4EAC17A8}" type="doc">
      <dgm:prSet loTypeId="urn:microsoft.com/office/officeart/2005/8/layout/cycle7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nl-BE"/>
        </a:p>
      </dgm:t>
    </dgm:pt>
    <dgm:pt modelId="{B9FF3243-E68C-4D5A-A537-E98B0281CA53}">
      <dgm:prSet phldrT="[Tekst]"/>
      <dgm:spPr/>
      <dgm:t>
        <a:bodyPr/>
        <a:lstStyle/>
        <a:p>
          <a:r>
            <a:rPr lang="en-US" b="1" cap="none" spc="0" dirty="0">
              <a:ln w="12700"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Increasing accessibility</a:t>
          </a:r>
          <a:endParaRPr lang="nl-BE" b="1" cap="none" spc="0" dirty="0">
            <a:ln w="12700">
              <a:prstDash val="solid"/>
            </a:ln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1A392BF9-6368-4263-8053-8AB945A12364}" type="parTrans" cxnId="{FE252040-5795-4CD6-958D-19166776F8F2}">
      <dgm:prSet/>
      <dgm:spPr/>
      <dgm:t>
        <a:bodyPr/>
        <a:lstStyle/>
        <a:p>
          <a:endParaRPr lang="nl-BE" b="1" cap="none" spc="0">
            <a:ln w="12700">
              <a:solidFill>
                <a:schemeClr val="tx2">
                  <a:lumMod val="75000"/>
                </a:schemeClr>
              </a:solidFill>
              <a:prstDash val="solid"/>
            </a:ln>
            <a:solidFill>
              <a:schemeClr val="bg2">
                <a:lumMod val="50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52896D9F-05E6-4787-B01E-AEF219E6AF78}" type="sibTrans" cxnId="{FE252040-5795-4CD6-958D-19166776F8F2}">
      <dgm:prSet/>
      <dgm:spPr/>
      <dgm:t>
        <a:bodyPr/>
        <a:lstStyle/>
        <a:p>
          <a:endParaRPr lang="nl-BE" b="1" cap="none" spc="0">
            <a:ln w="12700">
              <a:solidFill>
                <a:schemeClr val="tx2">
                  <a:lumMod val="75000"/>
                </a:schemeClr>
              </a:solidFill>
              <a:prstDash val="solid"/>
            </a:ln>
            <a:solidFill>
              <a:schemeClr val="bg2">
                <a:lumMod val="50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FCE8B7B6-2C1D-40B9-B3FC-41C5302FEFDA}">
      <dgm:prSet phldrT="[Tekst]"/>
      <dgm:spPr/>
      <dgm:t>
        <a:bodyPr/>
        <a:lstStyle/>
        <a:p>
          <a:r>
            <a:rPr lang="en-US" b="1" cap="none" spc="0" dirty="0">
              <a:ln w="12700"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Assuring health care quality</a:t>
          </a:r>
          <a:endParaRPr lang="nl-BE" b="1" cap="none" spc="0" dirty="0">
            <a:ln w="12700">
              <a:prstDash val="solid"/>
            </a:ln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CBA2518D-1B65-4A84-908A-F8F6FF97D510}" type="parTrans" cxnId="{B36A85D1-8DCB-4927-A0DB-A33641E1EA88}">
      <dgm:prSet/>
      <dgm:spPr/>
      <dgm:t>
        <a:bodyPr/>
        <a:lstStyle/>
        <a:p>
          <a:endParaRPr lang="nl-BE" b="1" cap="none" spc="0">
            <a:ln w="12700">
              <a:solidFill>
                <a:schemeClr val="tx2">
                  <a:lumMod val="75000"/>
                </a:schemeClr>
              </a:solidFill>
              <a:prstDash val="solid"/>
            </a:ln>
            <a:solidFill>
              <a:schemeClr val="bg2">
                <a:lumMod val="50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F049841A-4720-40D0-9EEF-706E747B248D}" type="sibTrans" cxnId="{B36A85D1-8DCB-4927-A0DB-A33641E1EA88}">
      <dgm:prSet/>
      <dgm:spPr/>
      <dgm:t>
        <a:bodyPr/>
        <a:lstStyle/>
        <a:p>
          <a:endParaRPr lang="nl-BE" b="1" cap="none" spc="0">
            <a:ln w="12700">
              <a:solidFill>
                <a:schemeClr val="tx2">
                  <a:lumMod val="75000"/>
                </a:schemeClr>
              </a:solidFill>
              <a:prstDash val="solid"/>
            </a:ln>
            <a:solidFill>
              <a:schemeClr val="bg2">
                <a:lumMod val="50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60082E8A-41B9-4ED2-B455-7945FB3AC09B}">
      <dgm:prSet phldrT="[Tekst]"/>
      <dgm:spPr/>
      <dgm:t>
        <a:bodyPr/>
        <a:lstStyle/>
        <a:p>
          <a:r>
            <a:rPr lang="en-US" b="1" cap="none" spc="0" dirty="0">
              <a:ln w="12700"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Maintaining financial sustainability</a:t>
          </a:r>
          <a:endParaRPr lang="nl-BE" b="1" cap="none" spc="0" dirty="0">
            <a:ln w="12700">
              <a:prstDash val="solid"/>
            </a:ln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39734ED3-E6FA-4082-AD91-E7EFBF919152}" type="parTrans" cxnId="{1BAEFEC4-C015-477B-AF5E-EA161392C202}">
      <dgm:prSet/>
      <dgm:spPr/>
      <dgm:t>
        <a:bodyPr/>
        <a:lstStyle/>
        <a:p>
          <a:endParaRPr lang="nl-BE" b="1" cap="none" spc="0">
            <a:ln w="12700">
              <a:solidFill>
                <a:schemeClr val="tx2">
                  <a:lumMod val="75000"/>
                </a:schemeClr>
              </a:solidFill>
              <a:prstDash val="solid"/>
            </a:ln>
            <a:solidFill>
              <a:schemeClr val="bg2">
                <a:lumMod val="50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C971DBC5-A026-4906-AF1B-8F6A683BDABB}" type="sibTrans" cxnId="{1BAEFEC4-C015-477B-AF5E-EA161392C202}">
      <dgm:prSet/>
      <dgm:spPr/>
      <dgm:t>
        <a:bodyPr/>
        <a:lstStyle/>
        <a:p>
          <a:endParaRPr lang="nl-BE" b="1" cap="none" spc="0">
            <a:ln w="12700">
              <a:solidFill>
                <a:schemeClr val="tx2">
                  <a:lumMod val="75000"/>
                </a:schemeClr>
              </a:solidFill>
              <a:prstDash val="solid"/>
            </a:ln>
            <a:solidFill>
              <a:schemeClr val="bg2">
                <a:lumMod val="50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3CC46230-952E-484E-99EF-734FBB9D6D5D}" type="pres">
      <dgm:prSet presAssocID="{61EBA286-A657-4A5A-80FD-1CDE4EAC17A8}" presName="Name0" presStyleCnt="0">
        <dgm:presLayoutVars>
          <dgm:dir/>
          <dgm:resizeHandles val="exact"/>
        </dgm:presLayoutVars>
      </dgm:prSet>
      <dgm:spPr/>
    </dgm:pt>
    <dgm:pt modelId="{21CE3D4E-5D8F-4D77-A76F-AC276799AA3A}" type="pres">
      <dgm:prSet presAssocID="{B9FF3243-E68C-4D5A-A537-E98B0281CA53}" presName="node" presStyleLbl="node1" presStyleIdx="0" presStyleCnt="3">
        <dgm:presLayoutVars>
          <dgm:bulletEnabled val="1"/>
        </dgm:presLayoutVars>
      </dgm:prSet>
      <dgm:spPr/>
    </dgm:pt>
    <dgm:pt modelId="{FD73D1E5-7691-4DE6-AD01-149CFB66BFBC}" type="pres">
      <dgm:prSet presAssocID="{52896D9F-05E6-4787-B01E-AEF219E6AF78}" presName="sibTrans" presStyleLbl="sibTrans2D1" presStyleIdx="0" presStyleCnt="3"/>
      <dgm:spPr/>
    </dgm:pt>
    <dgm:pt modelId="{39CB8150-5CE7-486A-8B9C-25EA6D932F46}" type="pres">
      <dgm:prSet presAssocID="{52896D9F-05E6-4787-B01E-AEF219E6AF78}" presName="connectorText" presStyleLbl="sibTrans2D1" presStyleIdx="0" presStyleCnt="3"/>
      <dgm:spPr/>
    </dgm:pt>
    <dgm:pt modelId="{2B83EA9C-CA7E-4957-83FE-E4D3B230943E}" type="pres">
      <dgm:prSet presAssocID="{FCE8B7B6-2C1D-40B9-B3FC-41C5302FEFDA}" presName="node" presStyleLbl="node1" presStyleIdx="1" presStyleCnt="3">
        <dgm:presLayoutVars>
          <dgm:bulletEnabled val="1"/>
        </dgm:presLayoutVars>
      </dgm:prSet>
      <dgm:spPr/>
    </dgm:pt>
    <dgm:pt modelId="{F699DCEC-BD17-4452-94DF-DB0436875087}" type="pres">
      <dgm:prSet presAssocID="{F049841A-4720-40D0-9EEF-706E747B248D}" presName="sibTrans" presStyleLbl="sibTrans2D1" presStyleIdx="1" presStyleCnt="3"/>
      <dgm:spPr/>
    </dgm:pt>
    <dgm:pt modelId="{2EDDE528-E7BB-461B-84CE-FDAC12C84EC6}" type="pres">
      <dgm:prSet presAssocID="{F049841A-4720-40D0-9EEF-706E747B248D}" presName="connectorText" presStyleLbl="sibTrans2D1" presStyleIdx="1" presStyleCnt="3"/>
      <dgm:spPr/>
    </dgm:pt>
    <dgm:pt modelId="{46A0436F-5080-4295-B5D2-742CD21B3291}" type="pres">
      <dgm:prSet presAssocID="{60082E8A-41B9-4ED2-B455-7945FB3AC09B}" presName="node" presStyleLbl="node1" presStyleIdx="2" presStyleCnt="3">
        <dgm:presLayoutVars>
          <dgm:bulletEnabled val="1"/>
        </dgm:presLayoutVars>
      </dgm:prSet>
      <dgm:spPr/>
    </dgm:pt>
    <dgm:pt modelId="{F34D4A89-A1FE-4546-9C8D-2A9F53DED1DE}" type="pres">
      <dgm:prSet presAssocID="{C971DBC5-A026-4906-AF1B-8F6A683BDABB}" presName="sibTrans" presStyleLbl="sibTrans2D1" presStyleIdx="2" presStyleCnt="3"/>
      <dgm:spPr/>
    </dgm:pt>
    <dgm:pt modelId="{C92373A8-E322-43A0-8FC4-E6E35507FFE8}" type="pres">
      <dgm:prSet presAssocID="{C971DBC5-A026-4906-AF1B-8F6A683BDABB}" presName="connectorText" presStyleLbl="sibTrans2D1" presStyleIdx="2" presStyleCnt="3"/>
      <dgm:spPr/>
    </dgm:pt>
  </dgm:ptLst>
  <dgm:cxnLst>
    <dgm:cxn modelId="{EE5F4C0A-40A1-4904-B618-9D9F67B5907F}" type="presOf" srcId="{F049841A-4720-40D0-9EEF-706E747B248D}" destId="{F699DCEC-BD17-4452-94DF-DB0436875087}" srcOrd="0" destOrd="0" presId="urn:microsoft.com/office/officeart/2005/8/layout/cycle7"/>
    <dgm:cxn modelId="{BC1AA30F-C3C4-4784-AA06-5FCF99AC3C07}" type="presOf" srcId="{60082E8A-41B9-4ED2-B455-7945FB3AC09B}" destId="{46A0436F-5080-4295-B5D2-742CD21B3291}" srcOrd="0" destOrd="0" presId="urn:microsoft.com/office/officeart/2005/8/layout/cycle7"/>
    <dgm:cxn modelId="{EC802716-AECE-4BB3-9941-4391EC2BBE6A}" type="presOf" srcId="{C971DBC5-A026-4906-AF1B-8F6A683BDABB}" destId="{C92373A8-E322-43A0-8FC4-E6E35507FFE8}" srcOrd="1" destOrd="0" presId="urn:microsoft.com/office/officeart/2005/8/layout/cycle7"/>
    <dgm:cxn modelId="{7292072F-ED24-4346-B22C-E5B18AADA2BE}" type="presOf" srcId="{F049841A-4720-40D0-9EEF-706E747B248D}" destId="{2EDDE528-E7BB-461B-84CE-FDAC12C84EC6}" srcOrd="1" destOrd="0" presId="urn:microsoft.com/office/officeart/2005/8/layout/cycle7"/>
    <dgm:cxn modelId="{0C066735-C17E-4903-A874-8F48CB942463}" type="presOf" srcId="{C971DBC5-A026-4906-AF1B-8F6A683BDABB}" destId="{F34D4A89-A1FE-4546-9C8D-2A9F53DED1DE}" srcOrd="0" destOrd="0" presId="urn:microsoft.com/office/officeart/2005/8/layout/cycle7"/>
    <dgm:cxn modelId="{FE252040-5795-4CD6-958D-19166776F8F2}" srcId="{61EBA286-A657-4A5A-80FD-1CDE4EAC17A8}" destId="{B9FF3243-E68C-4D5A-A537-E98B0281CA53}" srcOrd="0" destOrd="0" parTransId="{1A392BF9-6368-4263-8053-8AB945A12364}" sibTransId="{52896D9F-05E6-4787-B01E-AEF219E6AF78}"/>
    <dgm:cxn modelId="{DCEF4A40-B21A-46F2-B4E3-AFB5CF2D42CF}" type="presOf" srcId="{FCE8B7B6-2C1D-40B9-B3FC-41C5302FEFDA}" destId="{2B83EA9C-CA7E-4957-83FE-E4D3B230943E}" srcOrd="0" destOrd="0" presId="urn:microsoft.com/office/officeart/2005/8/layout/cycle7"/>
    <dgm:cxn modelId="{738D1043-A346-42F7-82F6-DC24FF05D235}" type="presOf" srcId="{61EBA286-A657-4A5A-80FD-1CDE4EAC17A8}" destId="{3CC46230-952E-484E-99EF-734FBB9D6D5D}" srcOrd="0" destOrd="0" presId="urn:microsoft.com/office/officeart/2005/8/layout/cycle7"/>
    <dgm:cxn modelId="{B7DB0A93-CE7A-43D4-B576-D4F8A36C8B57}" type="presOf" srcId="{B9FF3243-E68C-4D5A-A537-E98B0281CA53}" destId="{21CE3D4E-5D8F-4D77-A76F-AC276799AA3A}" srcOrd="0" destOrd="0" presId="urn:microsoft.com/office/officeart/2005/8/layout/cycle7"/>
    <dgm:cxn modelId="{6CB82DAE-93DE-4F5A-A258-1AD3850A2336}" type="presOf" srcId="{52896D9F-05E6-4787-B01E-AEF219E6AF78}" destId="{FD73D1E5-7691-4DE6-AD01-149CFB66BFBC}" srcOrd="0" destOrd="0" presId="urn:microsoft.com/office/officeart/2005/8/layout/cycle7"/>
    <dgm:cxn modelId="{1BAEFEC4-C015-477B-AF5E-EA161392C202}" srcId="{61EBA286-A657-4A5A-80FD-1CDE4EAC17A8}" destId="{60082E8A-41B9-4ED2-B455-7945FB3AC09B}" srcOrd="2" destOrd="0" parTransId="{39734ED3-E6FA-4082-AD91-E7EFBF919152}" sibTransId="{C971DBC5-A026-4906-AF1B-8F6A683BDABB}"/>
    <dgm:cxn modelId="{B36A85D1-8DCB-4927-A0DB-A33641E1EA88}" srcId="{61EBA286-A657-4A5A-80FD-1CDE4EAC17A8}" destId="{FCE8B7B6-2C1D-40B9-B3FC-41C5302FEFDA}" srcOrd="1" destOrd="0" parTransId="{CBA2518D-1B65-4A84-908A-F8F6FF97D510}" sibTransId="{F049841A-4720-40D0-9EEF-706E747B248D}"/>
    <dgm:cxn modelId="{5FF36BF6-3FBE-44A9-AEF5-F330FAFA7713}" type="presOf" srcId="{52896D9F-05E6-4787-B01E-AEF219E6AF78}" destId="{39CB8150-5CE7-486A-8B9C-25EA6D932F46}" srcOrd="1" destOrd="0" presId="urn:microsoft.com/office/officeart/2005/8/layout/cycle7"/>
    <dgm:cxn modelId="{CDC50613-D962-46CF-86A9-E588BE2DB627}" type="presParOf" srcId="{3CC46230-952E-484E-99EF-734FBB9D6D5D}" destId="{21CE3D4E-5D8F-4D77-A76F-AC276799AA3A}" srcOrd="0" destOrd="0" presId="urn:microsoft.com/office/officeart/2005/8/layout/cycle7"/>
    <dgm:cxn modelId="{21D89301-A274-4A91-BE68-D57C03269D1B}" type="presParOf" srcId="{3CC46230-952E-484E-99EF-734FBB9D6D5D}" destId="{FD73D1E5-7691-4DE6-AD01-149CFB66BFBC}" srcOrd="1" destOrd="0" presId="urn:microsoft.com/office/officeart/2005/8/layout/cycle7"/>
    <dgm:cxn modelId="{7E16A644-0602-4F54-A6F3-55BF6C0E50DC}" type="presParOf" srcId="{FD73D1E5-7691-4DE6-AD01-149CFB66BFBC}" destId="{39CB8150-5CE7-486A-8B9C-25EA6D932F46}" srcOrd="0" destOrd="0" presId="urn:microsoft.com/office/officeart/2005/8/layout/cycle7"/>
    <dgm:cxn modelId="{804F45CD-C428-436A-A60A-4A453CC44075}" type="presParOf" srcId="{3CC46230-952E-484E-99EF-734FBB9D6D5D}" destId="{2B83EA9C-CA7E-4957-83FE-E4D3B230943E}" srcOrd="2" destOrd="0" presId="urn:microsoft.com/office/officeart/2005/8/layout/cycle7"/>
    <dgm:cxn modelId="{99FAD4EB-E8EC-48F9-AC99-75C3DD1D0A9B}" type="presParOf" srcId="{3CC46230-952E-484E-99EF-734FBB9D6D5D}" destId="{F699DCEC-BD17-4452-94DF-DB0436875087}" srcOrd="3" destOrd="0" presId="urn:microsoft.com/office/officeart/2005/8/layout/cycle7"/>
    <dgm:cxn modelId="{1776E738-EE4B-4CF7-8E95-B951CC944B3C}" type="presParOf" srcId="{F699DCEC-BD17-4452-94DF-DB0436875087}" destId="{2EDDE528-E7BB-461B-84CE-FDAC12C84EC6}" srcOrd="0" destOrd="0" presId="urn:microsoft.com/office/officeart/2005/8/layout/cycle7"/>
    <dgm:cxn modelId="{45414399-8F36-4441-B209-FA66718C6D9E}" type="presParOf" srcId="{3CC46230-952E-484E-99EF-734FBB9D6D5D}" destId="{46A0436F-5080-4295-B5D2-742CD21B3291}" srcOrd="4" destOrd="0" presId="urn:microsoft.com/office/officeart/2005/8/layout/cycle7"/>
    <dgm:cxn modelId="{1A1037D2-7EA8-4643-8B4F-09C22331C984}" type="presParOf" srcId="{3CC46230-952E-484E-99EF-734FBB9D6D5D}" destId="{F34D4A89-A1FE-4546-9C8D-2A9F53DED1DE}" srcOrd="5" destOrd="0" presId="urn:microsoft.com/office/officeart/2005/8/layout/cycle7"/>
    <dgm:cxn modelId="{3C51BE61-630D-4AF7-AC20-2472A149C58C}" type="presParOf" srcId="{F34D4A89-A1FE-4546-9C8D-2A9F53DED1DE}" destId="{C92373A8-E322-43A0-8FC4-E6E35507FFE8}" srcOrd="0" destOrd="0" presId="urn:microsoft.com/office/officeart/2005/8/layout/cycle7"/>
  </dgm:cxnLst>
  <dgm:bg>
    <a:solidFill>
      <a:schemeClr val="accent6">
        <a:lumMod val="40000"/>
        <a:lumOff val="60000"/>
      </a:schemeClr>
    </a:solidFill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CE3D4E-5D8F-4D77-A76F-AC276799AA3A}">
      <dsp:nvSpPr>
        <dsp:cNvPr id="0" name=""/>
        <dsp:cNvSpPr/>
      </dsp:nvSpPr>
      <dsp:spPr>
        <a:xfrm>
          <a:off x="2677094" y="1563"/>
          <a:ext cx="2422675" cy="12113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cap="none" spc="0" dirty="0">
              <a:ln w="12700"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Increasing accessibility</a:t>
          </a:r>
          <a:endParaRPr lang="nl-BE" sz="2400" b="1" kern="1200" cap="none" spc="0" dirty="0">
            <a:ln w="12700">
              <a:prstDash val="solid"/>
            </a:ln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sp:txBody>
      <dsp:txXfrm>
        <a:off x="2712573" y="37042"/>
        <a:ext cx="2351717" cy="1140379"/>
      </dsp:txXfrm>
    </dsp:sp>
    <dsp:sp modelId="{FD73D1E5-7691-4DE6-AD01-149CFB66BFBC}">
      <dsp:nvSpPr>
        <dsp:cNvPr id="0" name=""/>
        <dsp:cNvSpPr/>
      </dsp:nvSpPr>
      <dsp:spPr>
        <a:xfrm rot="3600000">
          <a:off x="4257163" y="2128275"/>
          <a:ext cx="1263664" cy="423968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BE" sz="1900" b="1" kern="1200" cap="none" spc="0">
            <a:ln w="12700">
              <a:solidFill>
                <a:schemeClr val="tx2">
                  <a:lumMod val="75000"/>
                </a:schemeClr>
              </a:solidFill>
              <a:prstDash val="solid"/>
            </a:ln>
            <a:solidFill>
              <a:schemeClr val="bg2">
                <a:lumMod val="50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sp:txBody>
      <dsp:txXfrm>
        <a:off x="4384353" y="2213069"/>
        <a:ext cx="1009284" cy="254380"/>
      </dsp:txXfrm>
    </dsp:sp>
    <dsp:sp modelId="{2B83EA9C-CA7E-4957-83FE-E4D3B230943E}">
      <dsp:nvSpPr>
        <dsp:cNvPr id="0" name=""/>
        <dsp:cNvSpPr/>
      </dsp:nvSpPr>
      <dsp:spPr>
        <a:xfrm>
          <a:off x="4678222" y="3467618"/>
          <a:ext cx="2422675" cy="12113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cap="none" spc="0" dirty="0">
              <a:ln w="12700"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Assuring health care quality</a:t>
          </a:r>
          <a:endParaRPr lang="nl-BE" sz="2400" b="1" kern="1200" cap="none" spc="0" dirty="0">
            <a:ln w="12700">
              <a:prstDash val="solid"/>
            </a:ln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sp:txBody>
      <dsp:txXfrm>
        <a:off x="4713701" y="3503097"/>
        <a:ext cx="2351717" cy="1140379"/>
      </dsp:txXfrm>
    </dsp:sp>
    <dsp:sp modelId="{F699DCEC-BD17-4452-94DF-DB0436875087}">
      <dsp:nvSpPr>
        <dsp:cNvPr id="0" name=""/>
        <dsp:cNvSpPr/>
      </dsp:nvSpPr>
      <dsp:spPr>
        <a:xfrm rot="10800000">
          <a:off x="3256599" y="3861303"/>
          <a:ext cx="1263664" cy="423968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BE" sz="1900" b="1" kern="1200" cap="none" spc="0">
            <a:ln w="12700">
              <a:solidFill>
                <a:schemeClr val="tx2">
                  <a:lumMod val="75000"/>
                </a:schemeClr>
              </a:solidFill>
              <a:prstDash val="solid"/>
            </a:ln>
            <a:solidFill>
              <a:schemeClr val="bg2">
                <a:lumMod val="50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sp:txBody>
      <dsp:txXfrm rot="10800000">
        <a:off x="3383789" y="3946097"/>
        <a:ext cx="1009284" cy="254380"/>
      </dsp:txXfrm>
    </dsp:sp>
    <dsp:sp modelId="{46A0436F-5080-4295-B5D2-742CD21B3291}">
      <dsp:nvSpPr>
        <dsp:cNvPr id="0" name=""/>
        <dsp:cNvSpPr/>
      </dsp:nvSpPr>
      <dsp:spPr>
        <a:xfrm>
          <a:off x="675966" y="3467618"/>
          <a:ext cx="2422675" cy="12113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cap="none" spc="0" dirty="0">
              <a:ln w="12700"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Maintaining financial sustainability</a:t>
          </a:r>
          <a:endParaRPr lang="nl-BE" sz="2400" b="1" kern="1200" cap="none" spc="0" dirty="0">
            <a:ln w="12700">
              <a:prstDash val="solid"/>
            </a:ln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sp:txBody>
      <dsp:txXfrm>
        <a:off x="711445" y="3503097"/>
        <a:ext cx="2351717" cy="1140379"/>
      </dsp:txXfrm>
    </dsp:sp>
    <dsp:sp modelId="{F34D4A89-A1FE-4546-9C8D-2A9F53DED1DE}">
      <dsp:nvSpPr>
        <dsp:cNvPr id="0" name=""/>
        <dsp:cNvSpPr/>
      </dsp:nvSpPr>
      <dsp:spPr>
        <a:xfrm rot="18000000">
          <a:off x="2256036" y="2128275"/>
          <a:ext cx="1263664" cy="423968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BE" sz="1900" b="1" kern="1200" cap="none" spc="0">
            <a:ln w="12700">
              <a:solidFill>
                <a:schemeClr val="tx2">
                  <a:lumMod val="75000"/>
                </a:schemeClr>
              </a:solidFill>
              <a:prstDash val="solid"/>
            </a:ln>
            <a:solidFill>
              <a:schemeClr val="bg2">
                <a:lumMod val="50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sp:txBody>
      <dsp:txXfrm>
        <a:off x="2383226" y="2213069"/>
        <a:ext cx="1009284" cy="2543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CE3D4E-5D8F-4D77-A76F-AC276799AA3A}">
      <dsp:nvSpPr>
        <dsp:cNvPr id="0" name=""/>
        <dsp:cNvSpPr/>
      </dsp:nvSpPr>
      <dsp:spPr>
        <a:xfrm>
          <a:off x="2691170" y="1155"/>
          <a:ext cx="2424340" cy="12121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cap="none" spc="0" dirty="0">
              <a:ln w="12700"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Increasing accessibility</a:t>
          </a:r>
          <a:endParaRPr lang="nl-BE" sz="2400" b="1" kern="1200" cap="none" spc="0" dirty="0">
            <a:ln w="12700">
              <a:prstDash val="solid"/>
            </a:ln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sp:txBody>
      <dsp:txXfrm>
        <a:off x="2726673" y="36658"/>
        <a:ext cx="2353334" cy="1141164"/>
      </dsp:txXfrm>
    </dsp:sp>
    <dsp:sp modelId="{FD73D1E5-7691-4DE6-AD01-149CFB66BFBC}">
      <dsp:nvSpPr>
        <dsp:cNvPr id="0" name=""/>
        <dsp:cNvSpPr/>
      </dsp:nvSpPr>
      <dsp:spPr>
        <a:xfrm rot="3600000">
          <a:off x="4272741" y="2128130"/>
          <a:ext cx="1262316" cy="424259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BE" sz="1900" b="1" kern="1200" cap="none" spc="0">
            <a:ln w="12700">
              <a:solidFill>
                <a:schemeClr val="tx2">
                  <a:lumMod val="75000"/>
                </a:schemeClr>
              </a:solidFill>
              <a:prstDash val="solid"/>
            </a:ln>
            <a:solidFill>
              <a:schemeClr val="bg2">
                <a:lumMod val="50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sp:txBody>
      <dsp:txXfrm>
        <a:off x="4400019" y="2212982"/>
        <a:ext cx="1007760" cy="254555"/>
      </dsp:txXfrm>
    </dsp:sp>
    <dsp:sp modelId="{2B83EA9C-CA7E-4957-83FE-E4D3B230943E}">
      <dsp:nvSpPr>
        <dsp:cNvPr id="0" name=""/>
        <dsp:cNvSpPr/>
      </dsp:nvSpPr>
      <dsp:spPr>
        <a:xfrm>
          <a:off x="4692288" y="3467194"/>
          <a:ext cx="2424340" cy="12121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cap="none" spc="0" dirty="0">
              <a:ln w="12700"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Assuring health care quality</a:t>
          </a:r>
          <a:endParaRPr lang="nl-BE" sz="2400" b="1" kern="1200" cap="none" spc="0" dirty="0">
            <a:ln w="12700">
              <a:prstDash val="solid"/>
            </a:ln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sp:txBody>
      <dsp:txXfrm>
        <a:off x="4727791" y="3502697"/>
        <a:ext cx="2353334" cy="1141164"/>
      </dsp:txXfrm>
    </dsp:sp>
    <dsp:sp modelId="{F699DCEC-BD17-4452-94DF-DB0436875087}">
      <dsp:nvSpPr>
        <dsp:cNvPr id="0" name=""/>
        <dsp:cNvSpPr/>
      </dsp:nvSpPr>
      <dsp:spPr>
        <a:xfrm rot="10800000">
          <a:off x="3272182" y="3861149"/>
          <a:ext cx="1262316" cy="424259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BE" sz="1900" b="1" kern="1200" cap="none" spc="0">
            <a:ln w="12700">
              <a:solidFill>
                <a:schemeClr val="tx2">
                  <a:lumMod val="75000"/>
                </a:schemeClr>
              </a:solidFill>
              <a:prstDash val="solid"/>
            </a:ln>
            <a:solidFill>
              <a:schemeClr val="bg2">
                <a:lumMod val="50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sp:txBody>
      <dsp:txXfrm rot="10800000">
        <a:off x="3399460" y="3946001"/>
        <a:ext cx="1007760" cy="254555"/>
      </dsp:txXfrm>
    </dsp:sp>
    <dsp:sp modelId="{46A0436F-5080-4295-B5D2-742CD21B3291}">
      <dsp:nvSpPr>
        <dsp:cNvPr id="0" name=""/>
        <dsp:cNvSpPr/>
      </dsp:nvSpPr>
      <dsp:spPr>
        <a:xfrm>
          <a:off x="690052" y="3467194"/>
          <a:ext cx="2424340" cy="12121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cap="none" spc="0" dirty="0">
              <a:ln w="12700"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Maintaining financial sustainability</a:t>
          </a:r>
          <a:endParaRPr lang="nl-BE" sz="2400" b="1" kern="1200" cap="none" spc="0" dirty="0">
            <a:ln w="12700">
              <a:prstDash val="solid"/>
            </a:ln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sp:txBody>
      <dsp:txXfrm>
        <a:off x="725555" y="3502697"/>
        <a:ext cx="2353334" cy="1141164"/>
      </dsp:txXfrm>
    </dsp:sp>
    <dsp:sp modelId="{F34D4A89-A1FE-4546-9C8D-2A9F53DED1DE}">
      <dsp:nvSpPr>
        <dsp:cNvPr id="0" name=""/>
        <dsp:cNvSpPr/>
      </dsp:nvSpPr>
      <dsp:spPr>
        <a:xfrm rot="18000000">
          <a:off x="2271623" y="2128130"/>
          <a:ext cx="1262316" cy="424259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BE" sz="1900" b="1" kern="1200" cap="none" spc="0">
            <a:ln w="12700">
              <a:solidFill>
                <a:schemeClr val="tx2">
                  <a:lumMod val="75000"/>
                </a:schemeClr>
              </a:solidFill>
              <a:prstDash val="solid"/>
            </a:ln>
            <a:solidFill>
              <a:schemeClr val="bg2">
                <a:lumMod val="50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sp:txBody>
      <dsp:txXfrm>
        <a:off x="2398901" y="2212982"/>
        <a:ext cx="1007760" cy="2545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BF0370-4DE0-4F04-84FF-D5A220EE9509}" type="datetimeFigureOut">
              <a:rPr lang="nl-BE" smtClean="0"/>
              <a:t>6/05/2020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04A35B-B2A7-46E4-A97E-86AE454952E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454326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6D8880-440D-4122-BCB3-94C2BFEFE91B}" type="datetimeFigureOut">
              <a:rPr lang="nl-BE" smtClean="0"/>
              <a:t>6/05/2020</a:t>
            </a:fld>
            <a:endParaRPr lang="nl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72D1E-801E-4CEC-BC25-749693CE45F0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6807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sz="1000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A9E390-9905-46B0-96C2-7F2DD776E724}" type="slidenum">
              <a:rPr lang="nl-BE" smtClean="0"/>
              <a:pPr/>
              <a:t>19</a:t>
            </a:fld>
            <a:endParaRPr lang="nl-B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fr-FR" sz="900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4112" cy="3722687"/>
          </a:xfrm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0256" y="4713313"/>
            <a:ext cx="5437168" cy="4468108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sz="1000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372D1E-801E-4CEC-BC25-749693CE45F0}" type="slidenum">
              <a:rPr lang="nl-BE" smtClean="0"/>
              <a:t>31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12640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sz="1000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fr-FR" sz="1000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fr-FR" sz="1000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fr-FR" sz="1000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fr-FR" sz="1000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sz="900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sz="10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082675"/>
          </a:xfrm>
        </p:spPr>
        <p:txBody>
          <a:bodyPr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nl-BE" noProof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429000"/>
            <a:ext cx="7088187" cy="720725"/>
          </a:xfrm>
        </p:spPr>
        <p:txBody>
          <a:bodyPr/>
          <a:lstStyle>
            <a:lvl1pPr marL="0" indent="0">
              <a:buFontTx/>
              <a:buNone/>
              <a:defRPr sz="1800" b="1">
                <a:solidFill>
                  <a:srgbClr val="007C92"/>
                </a:solidFill>
                <a:latin typeface="Verdana" pitchFamily="34" charset="0"/>
              </a:defRPr>
            </a:lvl1pPr>
          </a:lstStyle>
          <a:p>
            <a:pPr lvl="0"/>
            <a:r>
              <a:rPr lang="en-US" noProof="0"/>
              <a:t>Click to edit Master subtitle style</a:t>
            </a:r>
            <a:endParaRPr lang="nl-BE" noProof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F800C9A-CB92-48F3-A0D3-3D2937FD617F}" type="slidenum">
              <a:rPr lang="en-US"/>
              <a:pPr/>
              <a:t>‹N°›</a:t>
            </a:fld>
            <a:endParaRPr lang="en-US"/>
          </a:p>
        </p:txBody>
      </p:sp>
      <p:pic>
        <p:nvPicPr>
          <p:cNvPr id="11271" name="Picture 7" descr="L-logo RIZIV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0"/>
            <a:ext cx="1514475" cy="1343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0551D8-2965-4457-9D60-9167C375AEF9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426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50B268-FA89-4C18-A9AC-DC53503EDEBB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120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7150A2-48FB-4793-A2A5-EDE3FE53EF16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004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0972EF-5B58-43A1-B578-624D921D6AED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968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F37F8D-44F1-400F-8147-0F34E51C1E53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975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8F6E9B-6C56-4E5B-A827-7E9E465F4DAF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434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69CA6F-37D5-40A8-8870-2DB8FCF132BA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261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75A823-5E5B-4621-B5D1-45A381D4E2A4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22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DA572E-FD3B-4002-8D63-426CAD19EAF6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901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5326FC-EA2B-42B6-87A8-9926AFC0BEF1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550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35150" y="274638"/>
            <a:ext cx="6851650" cy="7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Klik om de opmaakprofielen van de modeltekst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6869AE6-954F-4D58-B1A0-725B892BD84C}" type="slidenum">
              <a:rPr lang="en-US"/>
              <a:pPr/>
              <a:t>‹N°›</a:t>
            </a:fld>
            <a:endParaRPr lang="en-US"/>
          </a:p>
        </p:txBody>
      </p:sp>
      <p:pic>
        <p:nvPicPr>
          <p:cNvPr id="1031" name="Picture 7" descr="L-logo RIZIV 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0"/>
            <a:ext cx="1514475" cy="1343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electrogram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836613"/>
            <a:ext cx="88201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07C9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07C92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07C92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07C92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07C92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07C92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07C92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07C92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07C92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iziv.fgov.be/fr/professionnels/autres/mutualites/Pages/contactez-mutualites.aspx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4.jpeg"/><Relationship Id="rId3" Type="http://schemas.openxmlformats.org/officeDocument/2006/relationships/oleObject" Target="../embeddings/oleObject2.bin"/><Relationship Id="rId7" Type="http://schemas.openxmlformats.org/officeDocument/2006/relationships/image" Target="../media/image9.jpeg"/><Relationship Id="rId12" Type="http://schemas.openxmlformats.org/officeDocument/2006/relationships/image" Target="../media/image1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jpeg"/><Relationship Id="rId11" Type="http://schemas.openxmlformats.org/officeDocument/2006/relationships/oleObject" Target="../embeddings/oleObject3.bin"/><Relationship Id="rId5" Type="http://schemas.openxmlformats.org/officeDocument/2006/relationships/image" Target="../media/image8.jpeg"/><Relationship Id="rId10" Type="http://schemas.openxmlformats.org/officeDocument/2006/relationships/image" Target="../media/image12.jpeg"/><Relationship Id="rId4" Type="http://schemas.openxmlformats.org/officeDocument/2006/relationships/image" Target="../media/image7.wmf"/><Relationship Id="rId9" Type="http://schemas.openxmlformats.org/officeDocument/2006/relationships/image" Target="../media/image11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iziv.fgov.be/" TargetMode="External"/><Relationship Id="rId7" Type="http://schemas.openxmlformats.org/officeDocument/2006/relationships/image" Target="../media/image15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be/url?sa=i&amp;rct=j&amp;q=&amp;esrc=s&amp;source=images&amp;cd=&amp;cad=rja&amp;uact=8&amp;ved=&amp;url=http://bouwkunst.archidev.info/tag/afbeelding-van-vraagtekens/&amp;psig=AOvVaw20PeG7CZtT_k8kc72219WQ&amp;ust=1537373863224883" TargetMode="External"/><Relationship Id="rId5" Type="http://schemas.openxmlformats.org/officeDocument/2006/relationships/hyperlink" Target="mailto:rir@riziv.fgov.be" TargetMode="External"/><Relationship Id="rId4" Type="http://schemas.openxmlformats.org/officeDocument/2006/relationships/hyperlink" Target="http://www.inami.fgov.be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>
              <a:lnSpc>
                <a:spcPct val="130000"/>
              </a:lnSpc>
            </a:pPr>
            <a:r>
              <a:rPr lang="en-GB" sz="3200" dirty="0">
                <a:solidFill>
                  <a:srgbClr val="007C92"/>
                </a:solidFill>
                <a:ea typeface="+mn-ea"/>
                <a:cs typeface="Calibri" pitchFamily="34" charset="0"/>
              </a:rPr>
              <a:t>Federal Compulsory Health Care Insurance in Belgium</a:t>
            </a:r>
            <a:endParaRPr lang="nl-BE" sz="3200" dirty="0">
              <a:solidFill>
                <a:srgbClr val="007C92"/>
              </a:solidFill>
              <a:ea typeface="+mn-ea"/>
              <a:cs typeface="Calibri" pitchFamily="34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28662" y="3429000"/>
            <a:ext cx="7088187" cy="720725"/>
          </a:xfrm>
        </p:spPr>
        <p:txBody>
          <a:bodyPr/>
          <a:lstStyle/>
          <a:p>
            <a:pPr algn="ctr"/>
            <a:r>
              <a:rPr lang="en-GB" sz="2000" b="0" dirty="0">
                <a:latin typeface="+mj-lt"/>
                <a:cs typeface="Calibri" pitchFamily="34" charset="0"/>
              </a:rPr>
              <a:t>A kaleidoscopic view</a:t>
            </a:r>
            <a:endParaRPr lang="nl-BE" sz="2000" b="0" dirty="0">
              <a:latin typeface="+mj-lt"/>
              <a:cs typeface="Calibri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071538" y="5072074"/>
            <a:ext cx="7088187" cy="1237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1" i="0" u="none" strike="noStrike" kern="0" cap="none" spc="0" normalizeH="0" baseline="0" noProof="0" dirty="0">
                <a:ln>
                  <a:noFill/>
                </a:ln>
                <a:solidFill>
                  <a:srgbClr val="007C92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Chris SEGAERT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kern="0" dirty="0">
                <a:solidFill>
                  <a:srgbClr val="007C92"/>
                </a:solidFill>
                <a:latin typeface="Calibri" pitchFamily="34" charset="0"/>
              </a:rPr>
              <a:t>NIHDI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i="0" u="none" strike="noStrike" kern="0" cap="none" spc="0" normalizeH="0" baseline="0" noProof="0" dirty="0">
                <a:ln>
                  <a:noFill/>
                </a:ln>
                <a:solidFill>
                  <a:srgbClr val="007C92"/>
                </a:solidFill>
                <a:effectLst/>
                <a:uLnTx/>
                <a:uFillTx/>
                <a:latin typeface="Calibri" pitchFamily="34" charset="0"/>
              </a:rPr>
              <a:t>Dept.</a:t>
            </a:r>
            <a:r>
              <a:rPr kumimoji="0" lang="en-GB" i="0" u="none" strike="noStrike" kern="0" cap="none" spc="0" normalizeH="0" noProof="0" dirty="0">
                <a:ln>
                  <a:noFill/>
                </a:ln>
                <a:solidFill>
                  <a:srgbClr val="007C92"/>
                </a:solidFill>
                <a:effectLst/>
                <a:uLnTx/>
                <a:uFillTx/>
                <a:latin typeface="Calibri" pitchFamily="34" charset="0"/>
              </a:rPr>
              <a:t> of health care – International relations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kern="0" dirty="0">
                <a:solidFill>
                  <a:srgbClr val="007C92"/>
                </a:solidFill>
                <a:latin typeface="Calibri" pitchFamily="34" charset="0"/>
              </a:rPr>
              <a:t>Workshop CBO, 1 October 2018</a:t>
            </a:r>
            <a:endParaRPr kumimoji="0" lang="nl-BE" sz="2000" i="0" u="none" strike="noStrike" kern="0" cap="none" spc="0" normalizeH="0" baseline="0" noProof="0" dirty="0">
              <a:ln>
                <a:noFill/>
              </a:ln>
              <a:solidFill>
                <a:srgbClr val="007C92"/>
              </a:solidFill>
              <a:effectLst/>
              <a:uLnTx/>
              <a:uFillTx/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1530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25410"/>
            <a:ext cx="7620000" cy="1143000"/>
          </a:xfrm>
        </p:spPr>
        <p:txBody>
          <a:bodyPr/>
          <a:lstStyle/>
          <a:p>
            <a:r>
              <a:rPr lang="en-GB" i="1" dirty="0">
                <a:latin typeface="Calibri" pitchFamily="34" charset="0"/>
              </a:rPr>
              <a:t>Administrative organisation – Regulation</a:t>
            </a:r>
            <a:endParaRPr lang="en-GB" i="1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48" y="1524000"/>
            <a:ext cx="8124852" cy="4572000"/>
          </a:xfrm>
        </p:spPr>
        <p:txBody>
          <a:bodyPr/>
          <a:lstStyle/>
          <a:p>
            <a:pPr marL="266700" lvl="1" indent="-266700">
              <a:buSzPct val="75000"/>
              <a:buFont typeface="Wingdings" pitchFamily="2" charset="2"/>
              <a:buChar char="ü"/>
            </a:pPr>
            <a:r>
              <a:rPr lang="en-GB" dirty="0"/>
              <a:t> </a:t>
            </a:r>
            <a:r>
              <a:rPr lang="en-GB" dirty="0">
                <a:latin typeface="Calibri" pitchFamily="34" charset="0"/>
              </a:rPr>
              <a:t>NIHDI :</a:t>
            </a:r>
          </a:p>
          <a:p>
            <a:pPr marL="809625" lvl="2" indent="-266700">
              <a:buSzPct val="75000"/>
            </a:pPr>
            <a:r>
              <a:rPr lang="en-GB" dirty="0">
                <a:latin typeface="Calibri" pitchFamily="34" charset="0"/>
              </a:rPr>
              <a:t>since 1963</a:t>
            </a:r>
          </a:p>
          <a:p>
            <a:pPr marL="809625" lvl="2" indent="-266700">
              <a:buSzPct val="75000"/>
            </a:pPr>
            <a:r>
              <a:rPr lang="en-GB" dirty="0">
                <a:latin typeface="Calibri" pitchFamily="34" charset="0"/>
                <a:cs typeface="Calibri" pitchFamily="34" charset="0"/>
              </a:rPr>
              <a:t>federal public body agency endowed with legal personality accountable to the Minister of Social Affairs</a:t>
            </a:r>
            <a:endParaRPr lang="en-GB" dirty="0">
              <a:latin typeface="Calibri" pitchFamily="34" charset="0"/>
            </a:endParaRPr>
          </a:p>
          <a:p>
            <a:pPr marL="809625" lvl="2" indent="-266700">
              <a:buSzPct val="75000"/>
            </a:pPr>
            <a:r>
              <a:rPr lang="en-GB" dirty="0">
                <a:latin typeface="Calibri" pitchFamily="34" charset="0"/>
              </a:rPr>
              <a:t>general organisation and (financial) management of the health care insurance, as well as implementation and control of regulations </a:t>
            </a:r>
            <a:r>
              <a:rPr lang="en-GB" dirty="0">
                <a:latin typeface="Calibri" pitchFamily="34" charset="0"/>
                <a:cs typeface="Calibri" pitchFamily="34" charset="0"/>
              </a:rPr>
              <a:t>(benefits in kind and in cash)</a:t>
            </a:r>
            <a:endParaRPr lang="en-GB" dirty="0">
              <a:latin typeface="Calibri" pitchFamily="34" charset="0"/>
            </a:endParaRPr>
          </a:p>
          <a:p>
            <a:pPr marL="809625" lvl="2" indent="-266700">
              <a:buSzPct val="75000"/>
            </a:pPr>
            <a:r>
              <a:rPr lang="en-GB" dirty="0">
                <a:latin typeface="Calibri" pitchFamily="34" charset="0"/>
              </a:rPr>
              <a:t>provides support during the consultation process</a:t>
            </a:r>
          </a:p>
          <a:p>
            <a:pPr marL="809625" lvl="2" indent="-266700">
              <a:buSzPct val="75000"/>
            </a:pPr>
            <a:r>
              <a:rPr lang="en-GB" dirty="0">
                <a:latin typeface="Calibri" pitchFamily="34" charset="0"/>
                <a:cs typeface="Calibri" pitchFamily="34" charset="0"/>
              </a:rPr>
              <a:t>budget 2018: 25.4 bio euro </a:t>
            </a:r>
            <a:r>
              <a:rPr lang="en-GB" sz="1600" dirty="0">
                <a:latin typeface="Calibri" pitchFamily="34" charset="0"/>
                <a:cs typeface="Calibri" pitchFamily="34" charset="0"/>
              </a:rPr>
              <a:t>(benefits in kind)</a:t>
            </a:r>
          </a:p>
          <a:p>
            <a:pPr marL="809625" lvl="2" indent="-266700">
              <a:buSzPct val="75000"/>
            </a:pPr>
            <a:r>
              <a:rPr lang="en-GB" dirty="0">
                <a:latin typeface="Calibri" pitchFamily="34" charset="0"/>
                <a:cs typeface="Calibri" pitchFamily="34" charset="0"/>
              </a:rPr>
              <a:t>administration budget 2017: 111 </a:t>
            </a:r>
            <a:r>
              <a:rPr lang="en-GB" dirty="0" err="1">
                <a:latin typeface="Calibri" pitchFamily="34" charset="0"/>
                <a:cs typeface="Calibri" pitchFamily="34" charset="0"/>
              </a:rPr>
              <a:t>mio</a:t>
            </a:r>
            <a:r>
              <a:rPr lang="en-GB" dirty="0">
                <a:latin typeface="Calibri" pitchFamily="34" charset="0"/>
                <a:cs typeface="Calibri" pitchFamily="34" charset="0"/>
              </a:rPr>
              <a:t> euro</a:t>
            </a:r>
          </a:p>
          <a:p>
            <a:pPr marL="809625" lvl="2" indent="-266700">
              <a:buSzPct val="75000"/>
            </a:pPr>
            <a:r>
              <a:rPr lang="en-GB" dirty="0">
                <a:latin typeface="Calibri" pitchFamily="34" charset="0"/>
                <a:cs typeface="Calibri" pitchFamily="34" charset="0"/>
              </a:rPr>
              <a:t>ca. 1.156 (2017)</a:t>
            </a:r>
          </a:p>
          <a:p>
            <a:pPr marL="809625" lvl="2" indent="-266700">
              <a:buSzPct val="75000"/>
            </a:pPr>
            <a:endParaRPr lang="en-GB" sz="1000" kern="1200" dirty="0">
              <a:latin typeface="Calibri" pitchFamily="34" charset="0"/>
              <a:ea typeface="+mn-ea"/>
              <a:cs typeface="Calibri" pitchFamily="34" charset="0"/>
            </a:endParaRPr>
          </a:p>
          <a:p>
            <a:pPr lvl="2">
              <a:buFontTx/>
              <a:buNone/>
            </a:pPr>
            <a:endParaRPr lang="en-GB" dirty="0">
              <a:latin typeface="Calibri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CA26F-5F87-4D60-A6EB-5B8A5C9BC9C6}" type="slidenum">
              <a:rPr lang="en-US" sz="800" smtClean="0"/>
              <a:pPr/>
              <a:t>10</a:t>
            </a:fld>
            <a:endParaRPr lang="en-US" sz="8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581127"/>
            <a:ext cx="2160240" cy="162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9367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Tx/>
              <a:buNone/>
            </a:pPr>
            <a:endParaRPr lang="en-GB" sz="3000" dirty="0"/>
          </a:p>
          <a:p>
            <a:pPr marL="266700" lvl="1" indent="-266700">
              <a:buSzPct val="75000"/>
              <a:buFont typeface="Wingdings" pitchFamily="2" charset="2"/>
              <a:buChar char="ü"/>
            </a:pPr>
            <a:r>
              <a:rPr lang="en-GB" dirty="0"/>
              <a:t> </a:t>
            </a:r>
            <a:r>
              <a:rPr lang="en-GB" dirty="0">
                <a:latin typeface="Calibri" pitchFamily="34" charset="0"/>
              </a:rPr>
              <a:t>Health insurance funds (“</a:t>
            </a:r>
            <a:r>
              <a:rPr lang="en-GB" i="1" dirty="0" err="1">
                <a:latin typeface="Calibri" pitchFamily="34" charset="0"/>
              </a:rPr>
              <a:t>mutualités</a:t>
            </a:r>
            <a:r>
              <a:rPr lang="en-GB" dirty="0">
                <a:latin typeface="Calibri" pitchFamily="34" charset="0"/>
              </a:rPr>
              <a:t>”)</a:t>
            </a:r>
          </a:p>
          <a:p>
            <a:pPr marL="809625" lvl="2" indent="-266700">
              <a:buSzPct val="75000"/>
            </a:pPr>
            <a:r>
              <a:rPr lang="en-GB" dirty="0">
                <a:latin typeface="Calibri" pitchFamily="34" charset="0"/>
              </a:rPr>
              <a:t>reimbursement to all insured persons</a:t>
            </a:r>
          </a:p>
          <a:p>
            <a:pPr marL="809625" lvl="2" indent="-266700">
              <a:buSzPct val="75000"/>
            </a:pPr>
            <a:r>
              <a:rPr lang="en-GB" dirty="0">
                <a:latin typeface="Calibri" pitchFamily="34" charset="0"/>
              </a:rPr>
              <a:t>negotiating prices and fees (collectively)</a:t>
            </a:r>
          </a:p>
          <a:p>
            <a:pPr marL="809625" lvl="2" indent="-266700">
              <a:buSzPct val="75000"/>
            </a:pPr>
            <a:r>
              <a:rPr lang="en-GB" dirty="0">
                <a:latin typeface="Calibri" pitchFamily="34" charset="0"/>
              </a:rPr>
              <a:t>information</a:t>
            </a:r>
          </a:p>
          <a:p>
            <a:pPr marL="809625" lvl="2" indent="-266700">
              <a:buSzPct val="75000"/>
            </a:pPr>
            <a:r>
              <a:rPr lang="en-GB" dirty="0">
                <a:latin typeface="Calibri" pitchFamily="34" charset="0"/>
              </a:rPr>
              <a:t>private not-for-profit</a:t>
            </a:r>
          </a:p>
          <a:p>
            <a:pPr marL="809625" lvl="2" indent="-266700">
              <a:buSzPct val="75000"/>
            </a:pPr>
            <a:r>
              <a:rPr lang="en-GB" dirty="0">
                <a:latin typeface="Calibri" pitchFamily="34" charset="0"/>
                <a:hlinkClick r:id="rId2"/>
              </a:rPr>
              <a:t>list of health insurance funds </a:t>
            </a:r>
            <a:endParaRPr lang="en-GB" dirty="0">
              <a:latin typeface="Calibri" pitchFamily="34" charset="0"/>
            </a:endParaRPr>
          </a:p>
          <a:p>
            <a:pPr marL="809625" lvl="2" indent="-266700">
              <a:buSzPct val="75000"/>
            </a:pPr>
            <a:r>
              <a:rPr lang="en-GB" b="1" i="1" dirty="0">
                <a:solidFill>
                  <a:srgbClr val="FF0000"/>
                </a:solidFill>
                <a:latin typeface="Calibri" pitchFamily="34" charset="0"/>
              </a:rPr>
              <a:t>compulsory</a:t>
            </a:r>
            <a:r>
              <a:rPr lang="en-GB" b="1" dirty="0">
                <a:solidFill>
                  <a:srgbClr val="FF0000"/>
                </a:solidFill>
                <a:latin typeface="Calibri" pitchFamily="34" charset="0"/>
              </a:rPr>
              <a:t> health insurance </a:t>
            </a:r>
            <a:br>
              <a:rPr lang="en-GB" b="1" dirty="0">
                <a:solidFill>
                  <a:srgbClr val="FF0000"/>
                </a:solidFill>
                <a:latin typeface="Calibri" pitchFamily="34" charset="0"/>
              </a:rPr>
            </a:br>
            <a:r>
              <a:rPr lang="en-GB" b="1" dirty="0">
                <a:solidFill>
                  <a:srgbClr val="FF0000"/>
                </a:solidFill>
                <a:latin typeface="Calibri" pitchFamily="34" charset="0"/>
              </a:rPr>
              <a:t>		</a:t>
            </a:r>
            <a:r>
              <a:rPr lang="en-GB" b="1" dirty="0" err="1">
                <a:solidFill>
                  <a:srgbClr val="FF0000"/>
                </a:solidFill>
                <a:latin typeface="Calibri" pitchFamily="34" charset="0"/>
              </a:rPr>
              <a:t>vs</a:t>
            </a:r>
            <a:r>
              <a:rPr lang="en-GB" b="1" dirty="0">
                <a:solidFill>
                  <a:srgbClr val="FF0000"/>
                </a:solidFill>
                <a:latin typeface="Calibri" pitchFamily="34" charset="0"/>
              </a:rPr>
              <a:t>, </a:t>
            </a:r>
            <a:r>
              <a:rPr lang="en-GB" b="1" i="1" dirty="0">
                <a:solidFill>
                  <a:srgbClr val="FF0000"/>
                </a:solidFill>
                <a:latin typeface="Calibri" pitchFamily="34" charset="0"/>
              </a:rPr>
              <a:t>complementary</a:t>
            </a:r>
            <a:r>
              <a:rPr lang="en-GB" b="1" dirty="0">
                <a:solidFill>
                  <a:srgbClr val="FF0000"/>
                </a:solidFill>
                <a:latin typeface="Calibri" pitchFamily="34" charset="0"/>
              </a:rPr>
              <a:t> health insurance</a:t>
            </a:r>
          </a:p>
          <a:p>
            <a:pPr marL="809625" lvl="2" indent="-266700">
              <a:buSzPct val="75000"/>
            </a:pPr>
            <a:endParaRPr lang="en-GB" dirty="0">
              <a:latin typeface="Calibri" pitchFamily="34" charset="0"/>
            </a:endParaRP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title"/>
          </p:nvPr>
        </p:nvSpPr>
        <p:spPr>
          <a:xfrm>
            <a:off x="1371600" y="0"/>
            <a:ext cx="7772400" cy="1143000"/>
          </a:xfrm>
          <a:noFill/>
          <a:ln/>
        </p:spPr>
        <p:txBody>
          <a:bodyPr/>
          <a:lstStyle/>
          <a:p>
            <a:r>
              <a:rPr lang="en-GB" i="1" dirty="0">
                <a:latin typeface="Calibri" pitchFamily="34" charset="0"/>
              </a:rPr>
              <a:t>Administrative organisation – Execution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CA26F-5F87-4D60-A6EB-5B8A5C9BC9C6}" type="slidenum">
              <a:rPr lang="en-US" sz="800" smtClean="0"/>
              <a:pPr/>
              <a:t>11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4842826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 typeface="Wingdings" pitchFamily="2" charset="2"/>
              <a:buChar char="ü"/>
            </a:pPr>
            <a:endParaRPr lang="en-GB" dirty="0"/>
          </a:p>
          <a:p>
            <a:pPr marL="285750" lvl="1">
              <a:buSzPct val="75000"/>
              <a:buFont typeface="Wingdings" pitchFamily="2" charset="2"/>
              <a:buChar char="ü"/>
            </a:pPr>
            <a:r>
              <a:rPr lang="en-GB" dirty="0">
                <a:latin typeface="Calibri" pitchFamily="34" charset="0"/>
              </a:rPr>
              <a:t>Health insurance funds (“</a:t>
            </a:r>
            <a:r>
              <a:rPr lang="en-GB" i="1" dirty="0" err="1">
                <a:latin typeface="Calibri" pitchFamily="34" charset="0"/>
              </a:rPr>
              <a:t>mutualités</a:t>
            </a:r>
            <a:r>
              <a:rPr lang="en-GB" dirty="0">
                <a:latin typeface="Calibri" pitchFamily="34" charset="0"/>
              </a:rPr>
              <a:t>”)</a:t>
            </a:r>
          </a:p>
          <a:p>
            <a:pPr marL="285750" lvl="1">
              <a:buSzPct val="75000"/>
              <a:buFont typeface="Wingdings" pitchFamily="2" charset="2"/>
              <a:buChar char="ü"/>
            </a:pPr>
            <a:r>
              <a:rPr lang="en-GB" dirty="0">
                <a:latin typeface="Calibri" pitchFamily="34" charset="0"/>
              </a:rPr>
              <a:t>NIHDI</a:t>
            </a:r>
          </a:p>
          <a:p>
            <a:pPr marL="809625" lvl="2" indent="-285750">
              <a:buSzPct val="75000"/>
            </a:pPr>
            <a:r>
              <a:rPr lang="en-GB" dirty="0">
                <a:latin typeface="Calibri" pitchFamily="34" charset="0"/>
              </a:rPr>
              <a:t>administrative control</a:t>
            </a:r>
          </a:p>
          <a:p>
            <a:pPr marL="809625" lvl="2" indent="-285750">
              <a:buSzPct val="75000"/>
            </a:pPr>
            <a:r>
              <a:rPr lang="en-GB" dirty="0">
                <a:latin typeface="Calibri" pitchFamily="34" charset="0"/>
              </a:rPr>
              <a:t>medical evaluation and control (reality/conformity and overconsumption)</a:t>
            </a:r>
          </a:p>
          <a:p>
            <a:pPr marL="285750" lvl="1">
              <a:buSzPct val="75000"/>
              <a:buFont typeface="Wingdings" pitchFamily="2" charset="2"/>
              <a:buChar char="ü"/>
            </a:pPr>
            <a:r>
              <a:rPr lang="en-GB" dirty="0">
                <a:latin typeface="Calibri" pitchFamily="34" charset="0"/>
              </a:rPr>
              <a:t>Supervising Authority of health insurance funds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title"/>
          </p:nvPr>
        </p:nvSpPr>
        <p:spPr>
          <a:xfrm>
            <a:off x="1400928" y="0"/>
            <a:ext cx="7772400" cy="1143000"/>
          </a:xfrm>
          <a:noFill/>
          <a:ln/>
        </p:spPr>
        <p:txBody>
          <a:bodyPr/>
          <a:lstStyle/>
          <a:p>
            <a:r>
              <a:rPr lang="en-GB" i="1" dirty="0">
                <a:latin typeface="Calibri" pitchFamily="34" charset="0"/>
              </a:rPr>
              <a:t>Administrative organisation – Control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CA26F-5F87-4D60-A6EB-5B8A5C9BC9C6}" type="slidenum">
              <a:rPr lang="en-US" sz="800" smtClean="0"/>
              <a:pPr/>
              <a:t>12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4987020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en-GB" sz="3200" b="1" i="1" dirty="0"/>
          </a:p>
          <a:p>
            <a:pPr algn="ctr">
              <a:buFontTx/>
              <a:buNone/>
            </a:pPr>
            <a:r>
              <a:rPr lang="en-GB" sz="3600" b="1" i="1" dirty="0">
                <a:latin typeface="Calibri" pitchFamily="34" charset="0"/>
              </a:rPr>
              <a:t>III.  </a:t>
            </a:r>
          </a:p>
          <a:p>
            <a:pPr algn="ctr">
              <a:buFontTx/>
              <a:buNone/>
            </a:pPr>
            <a:r>
              <a:rPr lang="en-GB" sz="3600" b="1" i="1" dirty="0">
                <a:latin typeface="Calibri" pitchFamily="34" charset="0"/>
              </a:rPr>
              <a:t>Health care finance &amp; expenditure</a:t>
            </a:r>
            <a:endParaRPr lang="nl-BE" sz="3600" b="1" i="1" dirty="0">
              <a:latin typeface="Calibri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CA26F-5F87-4D60-A6EB-5B8A5C9BC9C6}" type="slidenum">
              <a:rPr lang="en-US" sz="800" smtClean="0"/>
              <a:pPr/>
              <a:t>13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2178255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1401369" y="0"/>
            <a:ext cx="7772400" cy="1143000"/>
          </a:xfrm>
        </p:spPr>
        <p:txBody>
          <a:bodyPr/>
          <a:lstStyle/>
          <a:p>
            <a:r>
              <a:rPr lang="en-GB" i="1" dirty="0">
                <a:latin typeface="Calibri" pitchFamily="34" charset="0"/>
              </a:rPr>
              <a:t>Health care financing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16113"/>
            <a:ext cx="8134350" cy="4179887"/>
          </a:xfrm>
        </p:spPr>
        <p:txBody>
          <a:bodyPr/>
          <a:lstStyle/>
          <a:p>
            <a:pPr marL="266700" indent="-266700">
              <a:lnSpc>
                <a:spcPct val="90000"/>
              </a:lnSpc>
              <a:buSzPct val="75000"/>
              <a:buFont typeface="Wingdings" pitchFamily="2" charset="2"/>
              <a:buChar char="ü"/>
            </a:pPr>
            <a:endParaRPr lang="en-GB" sz="2400" dirty="0">
              <a:latin typeface="Calibri" pitchFamily="34" charset="0"/>
            </a:endParaRPr>
          </a:p>
          <a:p>
            <a:pPr marL="266700" indent="-266700">
              <a:lnSpc>
                <a:spcPct val="90000"/>
              </a:lnSpc>
              <a:buSzPct val="75000"/>
              <a:buFont typeface="Wingdings" pitchFamily="2" charset="2"/>
              <a:buChar char="ü"/>
            </a:pPr>
            <a:r>
              <a:rPr lang="en-GB" sz="2400" dirty="0">
                <a:latin typeface="Calibri" pitchFamily="34" charset="0"/>
              </a:rPr>
              <a:t>social security contributions (through NSSO)</a:t>
            </a:r>
          </a:p>
          <a:p>
            <a:pPr marL="266700" indent="-266700">
              <a:lnSpc>
                <a:spcPct val="90000"/>
              </a:lnSpc>
              <a:buSzPct val="75000"/>
              <a:buFont typeface="Wingdings" pitchFamily="2" charset="2"/>
              <a:buChar char="ü"/>
            </a:pPr>
            <a:r>
              <a:rPr lang="en-GB" sz="2400" dirty="0">
                <a:latin typeface="Calibri" pitchFamily="34" charset="0"/>
              </a:rPr>
              <a:t>government subsidies and taxes (VAT)</a:t>
            </a:r>
          </a:p>
          <a:p>
            <a:pPr marL="266700" indent="-266700">
              <a:lnSpc>
                <a:spcPct val="90000"/>
              </a:lnSpc>
              <a:buSzPct val="75000"/>
              <a:buFont typeface="Wingdings" pitchFamily="2" charset="2"/>
              <a:buChar char="ü"/>
            </a:pPr>
            <a:r>
              <a:rPr lang="en-GB" sz="2400" dirty="0">
                <a:latin typeface="Calibri" pitchFamily="34" charset="0"/>
              </a:rPr>
              <a:t>external sources of funding, such as</a:t>
            </a:r>
          </a:p>
          <a:p>
            <a:pPr marL="895350" lvl="2" indent="-352425">
              <a:lnSpc>
                <a:spcPct val="90000"/>
              </a:lnSpc>
              <a:buSzPct val="75000"/>
            </a:pPr>
            <a:r>
              <a:rPr lang="en-GB" dirty="0">
                <a:latin typeface="Calibri" pitchFamily="34" charset="0"/>
              </a:rPr>
              <a:t>insurance companies</a:t>
            </a:r>
          </a:p>
          <a:p>
            <a:pPr marL="895350" lvl="2" indent="-352425">
              <a:lnSpc>
                <a:spcPct val="90000"/>
              </a:lnSpc>
              <a:buSzPct val="75000"/>
            </a:pPr>
            <a:r>
              <a:rPr lang="en-GB" dirty="0">
                <a:latin typeface="Calibri" pitchFamily="34" charset="0"/>
              </a:rPr>
              <a:t>pharmaceutical industry</a:t>
            </a:r>
          </a:p>
          <a:p>
            <a:pPr marL="266700" indent="-266700">
              <a:lnSpc>
                <a:spcPct val="90000"/>
              </a:lnSpc>
              <a:buSzPct val="75000"/>
              <a:buFont typeface="Wingdings" pitchFamily="2" charset="2"/>
              <a:buChar char="ü"/>
            </a:pPr>
            <a:r>
              <a:rPr lang="en-GB" sz="2400" dirty="0">
                <a:latin typeface="Calibri" pitchFamily="34" charset="0"/>
              </a:rPr>
              <a:t>patient contributions (out-of-pocket payments)</a:t>
            </a:r>
          </a:p>
          <a:p>
            <a:pPr marL="266700" indent="-266700">
              <a:lnSpc>
                <a:spcPct val="90000"/>
              </a:lnSpc>
              <a:buSzPct val="75000"/>
              <a:buFont typeface="Wingdings" pitchFamily="2" charset="2"/>
              <a:buChar char="ü"/>
            </a:pPr>
            <a:r>
              <a:rPr lang="en-GB" sz="2400" dirty="0">
                <a:latin typeface="Calibri" pitchFamily="34" charset="0"/>
              </a:rPr>
              <a:t>(private insurance)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CA26F-5F87-4D60-A6EB-5B8A5C9BC9C6}" type="slidenum">
              <a:rPr lang="en-US" sz="800" smtClean="0"/>
              <a:pPr/>
              <a:t>14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5906049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chthoek 79"/>
          <p:cNvSpPr/>
          <p:nvPr/>
        </p:nvSpPr>
        <p:spPr bwMode="auto">
          <a:xfrm>
            <a:off x="6723356" y="3571876"/>
            <a:ext cx="2223069" cy="100013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540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BE" sz="15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Ovaal 35"/>
          <p:cNvSpPr/>
          <p:nvPr/>
        </p:nvSpPr>
        <p:spPr bwMode="auto">
          <a:xfrm>
            <a:off x="842981" y="1571612"/>
            <a:ext cx="1219102" cy="85725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540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BE" sz="15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F775B-74E7-45A2-9E57-176FA380B5BB}" type="slidenum">
              <a:rPr lang="en-US" sz="800"/>
              <a:pPr/>
              <a:t>15</a:t>
            </a:fld>
            <a:endParaRPr lang="en-US" sz="800" dirty="0"/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1692389" y="32009"/>
            <a:ext cx="7451611" cy="1182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5371" tIns="42685" rIns="85371" bIns="42685" anchor="ctr"/>
          <a:lstStyle/>
          <a:p>
            <a:pPr algn="ctr" defTabSz="854075"/>
            <a:endParaRPr lang="en-GB" sz="2000" b="1" i="1" dirty="0">
              <a:solidFill>
                <a:srgbClr val="007C92"/>
              </a:solidFill>
              <a:latin typeface="Calibri" pitchFamily="34" charset="0"/>
              <a:ea typeface="+mj-ea"/>
              <a:cs typeface="+mj-cs"/>
            </a:endParaRPr>
          </a:p>
          <a:p>
            <a:pPr algn="ctr" defTabSz="854075"/>
            <a:r>
              <a:rPr lang="en-GB" sz="2000" b="1" i="1" dirty="0">
                <a:solidFill>
                  <a:srgbClr val="007C92"/>
                </a:solidFill>
                <a:latin typeface="Calibri" pitchFamily="34" charset="0"/>
                <a:ea typeface="+mj-ea"/>
                <a:cs typeface="+mj-cs"/>
              </a:rPr>
              <a:t>Health care financing - flux  </a:t>
            </a:r>
            <a:br>
              <a:rPr lang="en-GB" sz="2200" b="1" dirty="0">
                <a:solidFill>
                  <a:srgbClr val="007C92"/>
                </a:solidFill>
                <a:latin typeface="Verdana" pitchFamily="34" charset="0"/>
              </a:rPr>
            </a:br>
            <a:endParaRPr lang="en-GB" sz="2200" dirty="0">
              <a:solidFill>
                <a:srgbClr val="007C92"/>
              </a:solidFill>
              <a:latin typeface="Verdana" pitchFamily="34" charset="0"/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2564067" y="1857365"/>
            <a:ext cx="1091325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nl-BE" sz="1200" dirty="0"/>
              <a:t>Public Health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3824307" y="1857365"/>
            <a:ext cx="1073625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nl-BE" sz="1200" dirty="0"/>
              <a:t>Social Affairs</a:t>
            </a:r>
          </a:p>
        </p:txBody>
      </p:sp>
      <p:sp>
        <p:nvSpPr>
          <p:cNvPr id="11" name="Tekstvak 10"/>
          <p:cNvSpPr txBox="1"/>
          <p:nvPr/>
        </p:nvSpPr>
        <p:spPr>
          <a:xfrm>
            <a:off x="2420643" y="4572009"/>
            <a:ext cx="101569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nl-BE" sz="1200" dirty="0"/>
              <a:t>Health care </a:t>
            </a:r>
          </a:p>
          <a:p>
            <a:pPr algn="ctr"/>
            <a:r>
              <a:rPr lang="nl-BE" sz="1200" dirty="0"/>
              <a:t>providers</a:t>
            </a:r>
          </a:p>
        </p:txBody>
      </p:sp>
      <p:sp>
        <p:nvSpPr>
          <p:cNvPr id="12" name="Tekstvak 11"/>
          <p:cNvSpPr txBox="1"/>
          <p:nvPr/>
        </p:nvSpPr>
        <p:spPr>
          <a:xfrm>
            <a:off x="4070016" y="3167391"/>
            <a:ext cx="1003967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BE" sz="1200" dirty="0"/>
              <a:t>NIHDI</a:t>
            </a:r>
            <a:endParaRPr lang="nl-BE" sz="1600" dirty="0"/>
          </a:p>
        </p:txBody>
      </p:sp>
      <p:sp>
        <p:nvSpPr>
          <p:cNvPr id="13" name="Tekstvak 12"/>
          <p:cNvSpPr txBox="1"/>
          <p:nvPr/>
        </p:nvSpPr>
        <p:spPr>
          <a:xfrm>
            <a:off x="5002271" y="2357431"/>
            <a:ext cx="157766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BE" sz="1200" dirty="0"/>
              <a:t>National Office of Social Security</a:t>
            </a:r>
          </a:p>
        </p:txBody>
      </p:sp>
      <p:sp>
        <p:nvSpPr>
          <p:cNvPr id="14" name="Tekstvak 13"/>
          <p:cNvSpPr txBox="1"/>
          <p:nvPr/>
        </p:nvSpPr>
        <p:spPr>
          <a:xfrm>
            <a:off x="3711457" y="3810333"/>
            <a:ext cx="1003967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BE" sz="1200" dirty="0"/>
              <a:t>Mutualities</a:t>
            </a:r>
            <a:endParaRPr lang="nl-BE" sz="1600" dirty="0"/>
          </a:p>
        </p:txBody>
      </p:sp>
      <p:sp>
        <p:nvSpPr>
          <p:cNvPr id="15" name="Tekstvak 14"/>
          <p:cNvSpPr txBox="1"/>
          <p:nvPr/>
        </p:nvSpPr>
        <p:spPr>
          <a:xfrm>
            <a:off x="4858847" y="4610410"/>
            <a:ext cx="129081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BE" sz="1200" dirty="0"/>
              <a:t>Insured people (patients)</a:t>
            </a:r>
            <a:endParaRPr lang="nl-BE" sz="1600" dirty="0"/>
          </a:p>
        </p:txBody>
      </p:sp>
      <p:cxnSp>
        <p:nvCxnSpPr>
          <p:cNvPr id="17" name="Rechte verbindingslijn met pijl 16"/>
          <p:cNvCxnSpPr/>
          <p:nvPr/>
        </p:nvCxnSpPr>
        <p:spPr bwMode="auto">
          <a:xfrm rot="5400000">
            <a:off x="1600201" y="3321046"/>
            <a:ext cx="2214578" cy="159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Tekstvak 17"/>
          <p:cNvSpPr txBox="1"/>
          <p:nvPr/>
        </p:nvSpPr>
        <p:spPr>
          <a:xfrm>
            <a:off x="1846948" y="3000373"/>
            <a:ext cx="79685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000" i="1" dirty="0"/>
              <a:t>Regulation</a:t>
            </a:r>
          </a:p>
        </p:txBody>
      </p:sp>
      <p:cxnSp>
        <p:nvCxnSpPr>
          <p:cNvPr id="20" name="Rechte verbindingslijn met pijl 19"/>
          <p:cNvCxnSpPr/>
          <p:nvPr/>
        </p:nvCxnSpPr>
        <p:spPr bwMode="auto">
          <a:xfrm rot="5400000">
            <a:off x="3748295" y="2678898"/>
            <a:ext cx="928694" cy="159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Rechte verbindingslijn met pijl 21"/>
          <p:cNvCxnSpPr/>
          <p:nvPr/>
        </p:nvCxnSpPr>
        <p:spPr bwMode="auto">
          <a:xfrm>
            <a:off x="4213440" y="2571744"/>
            <a:ext cx="645407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Tekstvak 22"/>
          <p:cNvSpPr txBox="1"/>
          <p:nvPr/>
        </p:nvSpPr>
        <p:spPr>
          <a:xfrm>
            <a:off x="3711457" y="2357430"/>
            <a:ext cx="569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000" i="1" dirty="0"/>
              <a:t>Super-</a:t>
            </a:r>
          </a:p>
          <a:p>
            <a:r>
              <a:rPr lang="nl-BE" sz="1000" i="1" dirty="0"/>
              <a:t>vision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3281186" y="5857893"/>
            <a:ext cx="1929691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nl-BE" sz="1200" dirty="0"/>
              <a:t>Communities and regions</a:t>
            </a:r>
          </a:p>
        </p:txBody>
      </p:sp>
      <p:cxnSp>
        <p:nvCxnSpPr>
          <p:cNvPr id="26" name="Rechte verbindingslijn met pijl 25"/>
          <p:cNvCxnSpPr/>
          <p:nvPr/>
        </p:nvCxnSpPr>
        <p:spPr bwMode="auto">
          <a:xfrm rot="16200000" flipV="1">
            <a:off x="3031563" y="5178274"/>
            <a:ext cx="714380" cy="50198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Rechte verbindingslijn met pijl 27"/>
          <p:cNvCxnSpPr/>
          <p:nvPr/>
        </p:nvCxnSpPr>
        <p:spPr bwMode="auto">
          <a:xfrm rot="5400000" flipH="1" flipV="1">
            <a:off x="4644944" y="5213992"/>
            <a:ext cx="642942" cy="50198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9" name="Tekstvak 28"/>
          <p:cNvSpPr txBox="1"/>
          <p:nvPr/>
        </p:nvSpPr>
        <p:spPr>
          <a:xfrm>
            <a:off x="2631887" y="5310531"/>
            <a:ext cx="79685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000" i="1" dirty="0"/>
              <a:t>Regulation</a:t>
            </a:r>
          </a:p>
        </p:txBody>
      </p:sp>
      <p:sp>
        <p:nvSpPr>
          <p:cNvPr id="30" name="Tekstvak 29"/>
          <p:cNvSpPr txBox="1"/>
          <p:nvPr/>
        </p:nvSpPr>
        <p:spPr>
          <a:xfrm>
            <a:off x="5070091" y="5286389"/>
            <a:ext cx="116051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000" i="1" dirty="0"/>
              <a:t>Health promotion</a:t>
            </a:r>
          </a:p>
        </p:txBody>
      </p:sp>
      <p:cxnSp>
        <p:nvCxnSpPr>
          <p:cNvPr id="32" name="Rechte verbindingslijn met pijl 31"/>
          <p:cNvCxnSpPr/>
          <p:nvPr/>
        </p:nvCxnSpPr>
        <p:spPr bwMode="auto">
          <a:xfrm>
            <a:off x="3496321" y="4929198"/>
            <a:ext cx="1290814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Rechte verbindingslijn met pijl 33"/>
          <p:cNvCxnSpPr/>
          <p:nvPr/>
        </p:nvCxnSpPr>
        <p:spPr bwMode="auto">
          <a:xfrm rot="10800000">
            <a:off x="3496321" y="4643446"/>
            <a:ext cx="1290814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35" name="Tekstvak 34"/>
          <p:cNvSpPr txBox="1"/>
          <p:nvPr/>
        </p:nvSpPr>
        <p:spPr>
          <a:xfrm>
            <a:off x="1040543" y="1785926"/>
            <a:ext cx="9307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sz="1200" dirty="0"/>
              <a:t>FEDERAL </a:t>
            </a:r>
          </a:p>
          <a:p>
            <a:pPr algn="ctr"/>
            <a:r>
              <a:rPr lang="nl-BE" sz="1200" dirty="0"/>
              <a:t>LEVEL</a:t>
            </a:r>
          </a:p>
        </p:txBody>
      </p:sp>
      <p:sp>
        <p:nvSpPr>
          <p:cNvPr id="37" name="Ovaal 36"/>
          <p:cNvSpPr/>
          <p:nvPr/>
        </p:nvSpPr>
        <p:spPr bwMode="auto">
          <a:xfrm>
            <a:off x="842981" y="5429264"/>
            <a:ext cx="1219102" cy="85725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540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BE" sz="15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" name="Tekstvak 37"/>
          <p:cNvSpPr txBox="1"/>
          <p:nvPr/>
        </p:nvSpPr>
        <p:spPr>
          <a:xfrm>
            <a:off x="856998" y="5681980"/>
            <a:ext cx="12978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sz="1200" dirty="0"/>
              <a:t>SUB-FEDERAL </a:t>
            </a:r>
          </a:p>
          <a:p>
            <a:pPr algn="ctr"/>
            <a:r>
              <a:rPr lang="nl-BE" sz="1200" dirty="0"/>
              <a:t>LEVEL</a:t>
            </a:r>
          </a:p>
        </p:txBody>
      </p:sp>
      <p:cxnSp>
        <p:nvCxnSpPr>
          <p:cNvPr id="40" name="Rechte verbindingslijn met pijl 39"/>
          <p:cNvCxnSpPr/>
          <p:nvPr/>
        </p:nvCxnSpPr>
        <p:spPr bwMode="auto">
          <a:xfrm rot="10800000" flipV="1">
            <a:off x="4715424" y="2857496"/>
            <a:ext cx="358559" cy="28575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42" name="Rechte verbindingslijn met pijl 41"/>
          <p:cNvCxnSpPr/>
          <p:nvPr/>
        </p:nvCxnSpPr>
        <p:spPr bwMode="auto">
          <a:xfrm rot="5400000">
            <a:off x="4213988" y="3571602"/>
            <a:ext cx="285752" cy="14342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44" name="Rechte verbindingslijn met pijl 43"/>
          <p:cNvCxnSpPr/>
          <p:nvPr/>
        </p:nvCxnSpPr>
        <p:spPr bwMode="auto">
          <a:xfrm rot="10800000" flipV="1">
            <a:off x="3281185" y="4143380"/>
            <a:ext cx="501983" cy="35719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47" name="Rechte verbindingslijn met pijl 46"/>
          <p:cNvCxnSpPr/>
          <p:nvPr/>
        </p:nvCxnSpPr>
        <p:spPr bwMode="auto">
          <a:xfrm>
            <a:off x="4643712" y="4143380"/>
            <a:ext cx="501983" cy="42862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50" name="Tekstvak 49"/>
          <p:cNvSpPr txBox="1"/>
          <p:nvPr/>
        </p:nvSpPr>
        <p:spPr>
          <a:xfrm>
            <a:off x="7302966" y="1647426"/>
            <a:ext cx="155315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nl-BE" sz="1200" dirty="0"/>
              <a:t>Social Contributions</a:t>
            </a:r>
          </a:p>
        </p:txBody>
      </p:sp>
      <p:sp>
        <p:nvSpPr>
          <p:cNvPr id="51" name="Tekstvak 50"/>
          <p:cNvSpPr txBox="1"/>
          <p:nvPr/>
        </p:nvSpPr>
        <p:spPr>
          <a:xfrm>
            <a:off x="7301981" y="2210264"/>
            <a:ext cx="154832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nl-BE" sz="1200" dirty="0"/>
              <a:t>State contributions, </a:t>
            </a:r>
          </a:p>
          <a:p>
            <a:r>
              <a:rPr lang="nl-BE" sz="1200" dirty="0"/>
              <a:t>taxes, VAT, …</a:t>
            </a:r>
          </a:p>
        </p:txBody>
      </p:sp>
      <p:cxnSp>
        <p:nvCxnSpPr>
          <p:cNvPr id="53" name="Rechte verbindingslijn met pijl 52"/>
          <p:cNvCxnSpPr/>
          <p:nvPr/>
        </p:nvCxnSpPr>
        <p:spPr bwMode="auto">
          <a:xfrm flipH="1">
            <a:off x="6582921" y="1857365"/>
            <a:ext cx="723034" cy="64964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57" name="Rechte verbindingslijn 56"/>
          <p:cNvCxnSpPr/>
          <p:nvPr/>
        </p:nvCxnSpPr>
        <p:spPr bwMode="auto">
          <a:xfrm flipV="1">
            <a:off x="6723356" y="2282883"/>
            <a:ext cx="582599" cy="14598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60" name="Tekstvak 59"/>
          <p:cNvSpPr txBox="1"/>
          <p:nvPr/>
        </p:nvSpPr>
        <p:spPr>
          <a:xfrm>
            <a:off x="3783169" y="4929199"/>
            <a:ext cx="6777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000" i="1" dirty="0"/>
              <a:t>Services</a:t>
            </a:r>
          </a:p>
        </p:txBody>
      </p:sp>
      <p:sp>
        <p:nvSpPr>
          <p:cNvPr id="61" name="Tekstvak 60"/>
          <p:cNvSpPr txBox="1"/>
          <p:nvPr/>
        </p:nvSpPr>
        <p:spPr>
          <a:xfrm>
            <a:off x="3711457" y="4397226"/>
            <a:ext cx="10478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000" i="1" dirty="0"/>
              <a:t>Direct payment</a:t>
            </a:r>
          </a:p>
        </p:txBody>
      </p:sp>
      <p:sp>
        <p:nvSpPr>
          <p:cNvPr id="62" name="Tekstvak 61"/>
          <p:cNvSpPr txBox="1"/>
          <p:nvPr/>
        </p:nvSpPr>
        <p:spPr>
          <a:xfrm>
            <a:off x="4787136" y="4111474"/>
            <a:ext cx="109132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000" i="1" dirty="0"/>
              <a:t>Reimbursement</a:t>
            </a:r>
          </a:p>
        </p:txBody>
      </p:sp>
      <p:sp>
        <p:nvSpPr>
          <p:cNvPr id="64" name="Tekstvak 63"/>
          <p:cNvSpPr txBox="1"/>
          <p:nvPr/>
        </p:nvSpPr>
        <p:spPr>
          <a:xfrm>
            <a:off x="2779203" y="3929066"/>
            <a:ext cx="9481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000" i="1" dirty="0"/>
              <a:t>3rd party </a:t>
            </a:r>
          </a:p>
          <a:p>
            <a:r>
              <a:rPr lang="nl-BE" sz="1000" i="1" dirty="0"/>
              <a:t>payer system</a:t>
            </a:r>
          </a:p>
        </p:txBody>
      </p:sp>
      <p:sp>
        <p:nvSpPr>
          <p:cNvPr id="66" name="Tekstvak 65"/>
          <p:cNvSpPr txBox="1"/>
          <p:nvPr/>
        </p:nvSpPr>
        <p:spPr>
          <a:xfrm>
            <a:off x="4318061" y="3500438"/>
            <a:ext cx="6842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000" i="1" dirty="0"/>
              <a:t>transfers</a:t>
            </a:r>
          </a:p>
        </p:txBody>
      </p:sp>
      <p:sp>
        <p:nvSpPr>
          <p:cNvPr id="67" name="Tekstvak 66"/>
          <p:cNvSpPr txBox="1"/>
          <p:nvPr/>
        </p:nvSpPr>
        <p:spPr>
          <a:xfrm>
            <a:off x="6795069" y="3643314"/>
            <a:ext cx="19577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000" dirty="0"/>
              <a:t>Services, </a:t>
            </a:r>
            <a:r>
              <a:rPr lang="nl-BE" sz="1000" dirty="0" err="1"/>
              <a:t>regulation</a:t>
            </a:r>
            <a:r>
              <a:rPr lang="nl-BE" sz="1000" dirty="0"/>
              <a:t>, </a:t>
            </a:r>
            <a:r>
              <a:rPr lang="nl-BE" sz="1000" dirty="0" err="1"/>
              <a:t>supervision</a:t>
            </a:r>
            <a:endParaRPr lang="nl-BE" sz="1000" dirty="0"/>
          </a:p>
        </p:txBody>
      </p:sp>
      <p:sp>
        <p:nvSpPr>
          <p:cNvPr id="71" name="Tekstvak 70"/>
          <p:cNvSpPr txBox="1"/>
          <p:nvPr/>
        </p:nvSpPr>
        <p:spPr>
          <a:xfrm>
            <a:off x="6795069" y="4143381"/>
            <a:ext cx="5409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000" dirty="0" err="1"/>
              <a:t>Funds</a:t>
            </a:r>
            <a:endParaRPr lang="nl-BE" sz="1000" dirty="0"/>
          </a:p>
        </p:txBody>
      </p:sp>
      <p:cxnSp>
        <p:nvCxnSpPr>
          <p:cNvPr id="73" name="Rechte verbindingslijn met pijl 72"/>
          <p:cNvCxnSpPr/>
          <p:nvPr/>
        </p:nvCxnSpPr>
        <p:spPr bwMode="auto">
          <a:xfrm>
            <a:off x="7727323" y="3929066"/>
            <a:ext cx="932255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9" name="Rechte verbindingslijn met pijl 78"/>
          <p:cNvCxnSpPr/>
          <p:nvPr/>
        </p:nvCxnSpPr>
        <p:spPr bwMode="auto">
          <a:xfrm>
            <a:off x="7440476" y="4286256"/>
            <a:ext cx="1219102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8760978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en-GB" sz="3200" b="1" dirty="0"/>
          </a:p>
          <a:p>
            <a:pPr algn="ctr">
              <a:buFontTx/>
              <a:buNone/>
            </a:pPr>
            <a:r>
              <a:rPr lang="en-GB" sz="3600" b="1" i="1" dirty="0">
                <a:latin typeface="Calibri" pitchFamily="34" charset="0"/>
              </a:rPr>
              <a:t>IV. </a:t>
            </a:r>
          </a:p>
          <a:p>
            <a:pPr algn="ctr">
              <a:buFontTx/>
              <a:buNone/>
            </a:pPr>
            <a:r>
              <a:rPr lang="en-GB" sz="3600" b="1" i="1" dirty="0">
                <a:latin typeface="Calibri" pitchFamily="34" charset="0"/>
              </a:rPr>
              <a:t>Compulsory health care insurance</a:t>
            </a:r>
            <a:endParaRPr lang="nl-BE" sz="3600" b="1" i="1" dirty="0">
              <a:latin typeface="Calibri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CA26F-5F87-4D60-A6EB-5B8A5C9BC9C6}" type="slidenum">
              <a:rPr lang="en-US" sz="800" smtClean="0"/>
              <a:pPr/>
              <a:t>16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9085802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237108" y="25410"/>
            <a:ext cx="7885112" cy="1143000"/>
          </a:xfrm>
        </p:spPr>
        <p:txBody>
          <a:bodyPr/>
          <a:lstStyle/>
          <a:p>
            <a:r>
              <a:rPr lang="en-GB" i="1" dirty="0">
                <a:latin typeface="Calibri" pitchFamily="34" charset="0"/>
              </a:rPr>
              <a:t>Who is covered 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</a:pPr>
            <a:endParaRPr lang="en-GB" sz="2800" dirty="0"/>
          </a:p>
          <a:p>
            <a:pPr>
              <a:lnSpc>
                <a:spcPct val="130000"/>
              </a:lnSpc>
              <a:spcBef>
                <a:spcPct val="0"/>
              </a:spcBef>
              <a:buSzPct val="75000"/>
              <a:buFont typeface="Wingdings" pitchFamily="2" charset="2"/>
              <a:buChar char="ü"/>
            </a:pPr>
            <a:r>
              <a:rPr lang="en-GB" sz="2400" dirty="0">
                <a:latin typeface="Calibri" pitchFamily="34" charset="0"/>
              </a:rPr>
              <a:t>practically the whole population</a:t>
            </a:r>
          </a:p>
          <a:p>
            <a:pPr marL="885825" lvl="1" indent="-342900">
              <a:lnSpc>
                <a:spcPct val="130000"/>
              </a:lnSpc>
              <a:spcBef>
                <a:spcPct val="0"/>
              </a:spcBef>
              <a:buSzPct val="75000"/>
              <a:buFont typeface="Arial" pitchFamily="34" charset="0"/>
              <a:buChar char="•"/>
              <a:tabLst>
                <a:tab pos="809625" algn="l"/>
              </a:tabLst>
            </a:pPr>
            <a:r>
              <a:rPr lang="en-GB" sz="2200" dirty="0">
                <a:latin typeface="Calibri" pitchFamily="34" charset="0"/>
              </a:rPr>
              <a:t>family based scheme</a:t>
            </a:r>
          </a:p>
          <a:p>
            <a:pPr>
              <a:lnSpc>
                <a:spcPct val="130000"/>
              </a:lnSpc>
              <a:spcBef>
                <a:spcPct val="0"/>
              </a:spcBef>
              <a:buSzPct val="75000"/>
              <a:buFont typeface="Wingdings" pitchFamily="2" charset="2"/>
              <a:buChar char="ü"/>
            </a:pPr>
            <a:r>
              <a:rPr lang="en-GB" sz="2400" dirty="0">
                <a:latin typeface="Calibri" pitchFamily="34" charset="0"/>
              </a:rPr>
              <a:t>conditions to be eligible :</a:t>
            </a:r>
          </a:p>
          <a:p>
            <a:pPr marL="895350" lvl="1" indent="-352425">
              <a:spcBef>
                <a:spcPct val="0"/>
              </a:spcBef>
              <a:buSzPct val="75000"/>
              <a:buFont typeface="Arial" pitchFamily="34" charset="0"/>
              <a:buChar char="•"/>
            </a:pPr>
            <a:r>
              <a:rPr lang="en-GB" sz="2200" dirty="0">
                <a:latin typeface="Calibri" pitchFamily="34" charset="0"/>
              </a:rPr>
              <a:t>compulsory membership of health insurance fund</a:t>
            </a:r>
          </a:p>
          <a:p>
            <a:pPr marL="895350" lvl="1" indent="-352425">
              <a:spcBef>
                <a:spcPct val="0"/>
              </a:spcBef>
              <a:buSzPct val="75000"/>
              <a:buFont typeface="Arial" pitchFamily="34" charset="0"/>
              <a:buChar char="•"/>
            </a:pPr>
            <a:r>
              <a:rPr lang="en-GB" sz="2200" dirty="0">
                <a:latin typeface="Calibri" pitchFamily="34" charset="0"/>
              </a:rPr>
              <a:t>payment of a minimum contribution</a:t>
            </a:r>
          </a:p>
          <a:p>
            <a:pPr marL="895350" lvl="1" indent="-352425">
              <a:spcBef>
                <a:spcPct val="0"/>
              </a:spcBef>
              <a:buSzPct val="75000"/>
              <a:buFont typeface="Arial" pitchFamily="34" charset="0"/>
              <a:buChar char="•"/>
            </a:pPr>
            <a:r>
              <a:rPr lang="en-GB" sz="2200" dirty="0">
                <a:latin typeface="Calibri" pitchFamily="34" charset="0"/>
              </a:rPr>
              <a:t>(six-month waiting period)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CA26F-5F87-4D60-A6EB-5B8A5C9BC9C6}" type="slidenum">
              <a:rPr lang="en-US" sz="800" smtClean="0"/>
              <a:pPr/>
              <a:t>17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568444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25410"/>
            <a:ext cx="7620000" cy="1143000"/>
          </a:xfrm>
        </p:spPr>
        <p:txBody>
          <a:bodyPr/>
          <a:lstStyle/>
          <a:p>
            <a:r>
              <a:rPr lang="en-GB" i="1" dirty="0">
                <a:latin typeface="Calibri" pitchFamily="34" charset="0"/>
              </a:rPr>
              <a:t>What is the extent of the coverage 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GB" sz="2400" i="1" dirty="0">
                <a:latin typeface="Calibri" pitchFamily="34" charset="0"/>
              </a:rPr>
              <a:t>both preventive and curative care required for maintaining and repairing a person's health </a:t>
            </a:r>
          </a:p>
          <a:p>
            <a:pPr lvl="1" algn="ctr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GB" i="1" dirty="0">
              <a:latin typeface="Calibri" pitchFamily="34" charset="0"/>
            </a:endParaRPr>
          </a:p>
          <a:p>
            <a:pPr marL="266700" lvl="1" indent="-266700">
              <a:lnSpc>
                <a:spcPct val="90000"/>
              </a:lnSpc>
              <a:buSzPct val="75000"/>
              <a:buFont typeface="Wingdings" pitchFamily="2" charset="2"/>
              <a:buChar char="ü"/>
            </a:pPr>
            <a:r>
              <a:rPr lang="en-GB" sz="2400" dirty="0">
                <a:latin typeface="Calibri" pitchFamily="34" charset="0"/>
              </a:rPr>
              <a:t>medical care is divided in 25 different categories, the most important of which are ordinary medical care (GP, specialist, …), dental care, pharmaceutical products (pharmaceutical specialities, generic drugs, … </a:t>
            </a:r>
            <a:r>
              <a:rPr lang="en-GB" sz="2400" dirty="0">
                <a:latin typeface="Calibri" pitchFamily="34" charset="0"/>
                <a:sym typeface="Wingdings"/>
              </a:rPr>
              <a:t>positive list</a:t>
            </a:r>
            <a:r>
              <a:rPr lang="en-GB" sz="2400" dirty="0">
                <a:latin typeface="Calibri" pitchFamily="34" charset="0"/>
              </a:rPr>
              <a:t>), </a:t>
            </a:r>
            <a:r>
              <a:rPr lang="en-GB" dirty="0">
                <a:latin typeface="Calibri" pitchFamily="34" charset="0"/>
              </a:rPr>
              <a:t>intervention for a hospital stay or for treatment in a health care institution,</a:t>
            </a:r>
            <a:r>
              <a:rPr lang="en-GB" sz="2400" dirty="0">
                <a:latin typeface="Calibri" pitchFamily="34" charset="0"/>
              </a:rPr>
              <a:t> etc.</a:t>
            </a:r>
          </a:p>
          <a:p>
            <a:pPr marL="266700" indent="-266700">
              <a:lnSpc>
                <a:spcPct val="90000"/>
              </a:lnSpc>
              <a:buSzPct val="75000"/>
              <a:buFont typeface="Wingdings" pitchFamily="2" charset="2"/>
              <a:buChar char="ü"/>
            </a:pPr>
            <a:r>
              <a:rPr lang="en-GB" sz="2400" dirty="0">
                <a:latin typeface="Calibri" pitchFamily="34" charset="0"/>
              </a:rPr>
              <a:t>excluded:</a:t>
            </a:r>
          </a:p>
          <a:p>
            <a:pPr marL="809625" lvl="1" indent="-266700">
              <a:lnSpc>
                <a:spcPct val="90000"/>
              </a:lnSpc>
              <a:buSzPct val="75000"/>
              <a:buFont typeface="Arial" pitchFamily="34" charset="0"/>
              <a:buChar char="•"/>
            </a:pPr>
            <a:r>
              <a:rPr lang="en-US" dirty="0">
                <a:latin typeface="Calibri" pitchFamily="34" charset="0"/>
              </a:rPr>
              <a:t>esthetic care</a:t>
            </a:r>
          </a:p>
          <a:p>
            <a:pPr marL="809625" lvl="1" indent="-266700">
              <a:lnSpc>
                <a:spcPct val="90000"/>
              </a:lnSpc>
              <a:buSzPct val="75000"/>
              <a:buFont typeface="Arial" pitchFamily="34" charset="0"/>
              <a:buChar char="•"/>
            </a:pPr>
            <a:r>
              <a:rPr lang="en-US" dirty="0">
                <a:latin typeface="Calibri" pitchFamily="34" charset="0"/>
              </a:rPr>
              <a:t>provisions that do not meet the reimbursement criteria</a:t>
            </a:r>
            <a:endParaRPr lang="en-GB" dirty="0">
              <a:latin typeface="Calibri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CA26F-5F87-4D60-A6EB-5B8A5C9BC9C6}" type="slidenum">
              <a:rPr lang="en-US" sz="800" smtClean="0"/>
              <a:pPr/>
              <a:t>18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590553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B716-1B09-4A6E-A606-1EFB2ACCA96F}" type="slidenum">
              <a:rPr lang="en-US" sz="800" smtClean="0"/>
              <a:pPr/>
              <a:t>19</a:t>
            </a:fld>
            <a:endParaRPr lang="en-US" sz="800" dirty="0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242" y="1630363"/>
            <a:ext cx="8135260" cy="4678362"/>
          </a:xfrm>
        </p:spPr>
        <p:txBody>
          <a:bodyPr/>
          <a:lstStyle/>
          <a:p>
            <a:pPr marL="266700" indent="-266700">
              <a:lnSpc>
                <a:spcPct val="90000"/>
              </a:lnSpc>
              <a:buSzPct val="75000"/>
              <a:buFont typeface="Wingdings" pitchFamily="2" charset="2"/>
              <a:buChar char="ü"/>
            </a:pPr>
            <a:endParaRPr lang="en-GB" sz="2400" dirty="0">
              <a:latin typeface="Calibri" pitchFamily="34" charset="0"/>
            </a:endParaRPr>
          </a:p>
          <a:p>
            <a:pPr marL="266700" indent="-266700">
              <a:lnSpc>
                <a:spcPct val="90000"/>
              </a:lnSpc>
              <a:buSzPct val="75000"/>
              <a:buFont typeface="Wingdings" pitchFamily="2" charset="2"/>
              <a:buChar char="ü"/>
            </a:pPr>
            <a:r>
              <a:rPr lang="en-GB" sz="2400" dirty="0">
                <a:latin typeface="Calibri" pitchFamily="34" charset="0"/>
              </a:rPr>
              <a:t>fees</a:t>
            </a:r>
          </a:p>
          <a:p>
            <a:pPr lvl="1">
              <a:buSzPct val="75000"/>
              <a:buFont typeface="Arial" pitchFamily="34" charset="0"/>
              <a:buChar char="•"/>
            </a:pPr>
            <a:r>
              <a:rPr lang="en-GB" sz="2200" dirty="0">
                <a:latin typeface="Calibri" pitchFamily="34" charset="0"/>
                <a:cs typeface="Calibri" pitchFamily="34" charset="0"/>
              </a:rPr>
              <a:t>fees for service or drug delivery</a:t>
            </a:r>
          </a:p>
          <a:p>
            <a:pPr lvl="1">
              <a:buSzPct val="75000"/>
              <a:buFont typeface="Arial" pitchFamily="34" charset="0"/>
              <a:buChar char="•"/>
            </a:pPr>
            <a:r>
              <a:rPr lang="en-GB" sz="2200" dirty="0">
                <a:latin typeface="Calibri" pitchFamily="34" charset="0"/>
                <a:cs typeface="Calibri" pitchFamily="34" charset="0"/>
              </a:rPr>
              <a:t>fixed fees (per day, per admission)</a:t>
            </a:r>
          </a:p>
          <a:p>
            <a:pPr lvl="1">
              <a:buSzPct val="75000"/>
              <a:buFont typeface="Arial" pitchFamily="34" charset="0"/>
              <a:buChar char="•"/>
            </a:pPr>
            <a:r>
              <a:rPr lang="en-GB" sz="2200" dirty="0">
                <a:latin typeface="Calibri" pitchFamily="34" charset="0"/>
                <a:cs typeface="Calibri" pitchFamily="34" charset="0"/>
              </a:rPr>
              <a:t>mixed fees</a:t>
            </a:r>
          </a:p>
          <a:p>
            <a:pPr marL="266700" indent="-266700">
              <a:lnSpc>
                <a:spcPct val="90000"/>
              </a:lnSpc>
              <a:buSzPct val="75000"/>
              <a:buFont typeface="Wingdings" pitchFamily="2" charset="2"/>
              <a:buChar char="ü"/>
            </a:pPr>
            <a:r>
              <a:rPr lang="fr-BE" sz="2400" dirty="0">
                <a:latin typeface="Calibri" pitchFamily="34" charset="0"/>
              </a:rPr>
              <a:t>base for </a:t>
            </a:r>
            <a:r>
              <a:rPr lang="en-GB" sz="2400" dirty="0">
                <a:latin typeface="Calibri" pitchFamily="34" charset="0"/>
              </a:rPr>
              <a:t>reimbursement</a:t>
            </a:r>
          </a:p>
          <a:p>
            <a:pPr lvl="1">
              <a:buSzPct val="75000"/>
              <a:buFont typeface="Arial" pitchFamily="34" charset="0"/>
              <a:buChar char="•"/>
            </a:pPr>
            <a:r>
              <a:rPr lang="en-GB" sz="2200" dirty="0">
                <a:latin typeface="Calibri" pitchFamily="34" charset="0"/>
                <a:cs typeface="Calibri" pitchFamily="34" charset="0"/>
              </a:rPr>
              <a:t>medicines and medical devices</a:t>
            </a:r>
            <a:endParaRPr lang="fr-BE" sz="2200" dirty="0">
              <a:latin typeface="Calibri" pitchFamily="34" charset="0"/>
              <a:cs typeface="Calibri" pitchFamily="34" charset="0"/>
            </a:endParaRPr>
          </a:p>
          <a:p>
            <a:pPr marL="266700" indent="-266700">
              <a:lnSpc>
                <a:spcPct val="90000"/>
              </a:lnSpc>
              <a:buSzPct val="75000"/>
              <a:buFont typeface="Wingdings" pitchFamily="2" charset="2"/>
              <a:buChar char="ü"/>
            </a:pPr>
            <a:r>
              <a:rPr lang="fr-BE" sz="2400" dirty="0">
                <a:latin typeface="Calibri" pitchFamily="34" charset="0"/>
              </a:rPr>
              <a:t>budgets – </a:t>
            </a:r>
            <a:r>
              <a:rPr lang="en-GB" sz="2400" dirty="0">
                <a:latin typeface="Calibri" pitchFamily="34" charset="0"/>
              </a:rPr>
              <a:t>activity based </a:t>
            </a:r>
            <a:r>
              <a:rPr lang="fr-BE" sz="2400" dirty="0">
                <a:latin typeface="Calibri" pitchFamily="34" charset="0"/>
              </a:rPr>
              <a:t>or per diem</a:t>
            </a:r>
          </a:p>
          <a:p>
            <a:pPr lvl="1">
              <a:buSzPct val="75000"/>
              <a:buFont typeface="Arial" pitchFamily="34" charset="0"/>
              <a:buChar char="•"/>
            </a:pPr>
            <a:r>
              <a:rPr lang="en-GB" sz="2200" dirty="0">
                <a:latin typeface="Calibri" pitchFamily="34" charset="0"/>
                <a:cs typeface="Calibri" pitchFamily="34" charset="0"/>
              </a:rPr>
              <a:t>hospitals, </a:t>
            </a:r>
            <a:r>
              <a:rPr lang="en-US" sz="2200" dirty="0">
                <a:latin typeface="Calibri" pitchFamily="34" charset="0"/>
                <a:cs typeface="Calibri" pitchFamily="34" charset="0"/>
              </a:rPr>
              <a:t>day centers</a:t>
            </a:r>
            <a:r>
              <a:rPr lang="en-GB" sz="2200" dirty="0">
                <a:latin typeface="Calibri" pitchFamily="34" charset="0"/>
                <a:cs typeface="Calibri" pitchFamily="34" charset="0"/>
              </a:rPr>
              <a:t>, rest homes, rehabilitation centres …</a:t>
            </a:r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1691067" y="39141"/>
            <a:ext cx="745161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5371" tIns="42685" rIns="85371" bIns="42685" anchor="ctr"/>
          <a:lstStyle/>
          <a:p>
            <a:pPr algn="ctr" defTabSz="854075"/>
            <a:r>
              <a:rPr lang="en-GB" sz="2000" b="1" i="1" dirty="0">
                <a:solidFill>
                  <a:srgbClr val="007C92"/>
                </a:solidFill>
                <a:latin typeface="Calibri" pitchFamily="34" charset="0"/>
              </a:rPr>
              <a:t>Fees &amp; tariffs (1)</a:t>
            </a:r>
            <a:endParaRPr lang="en-GB" sz="2000" i="1" dirty="0">
              <a:solidFill>
                <a:srgbClr val="007C9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142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819767" y="0"/>
            <a:ext cx="7296150" cy="1143000"/>
          </a:xfrm>
        </p:spPr>
        <p:txBody>
          <a:bodyPr/>
          <a:lstStyle/>
          <a:p>
            <a:r>
              <a:rPr lang="en-GB" i="1" dirty="0">
                <a:latin typeface="Calibri" pitchFamily="34" charset="0"/>
              </a:rPr>
              <a:t>Content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168400" lvl="1" indent="-711200">
              <a:spcBef>
                <a:spcPts val="0"/>
              </a:spcBef>
              <a:buFontTx/>
              <a:buAutoNum type="romanUcPeriod"/>
            </a:pPr>
            <a:endParaRPr lang="en-GB" sz="1000" dirty="0">
              <a:latin typeface="Calibri" pitchFamily="34" charset="0"/>
            </a:endParaRPr>
          </a:p>
          <a:p>
            <a:pPr marL="1168400" lvl="1" indent="-711200">
              <a:lnSpc>
                <a:spcPct val="150000"/>
              </a:lnSpc>
              <a:buFontTx/>
              <a:buAutoNum type="romanUcPeriod"/>
            </a:pPr>
            <a:r>
              <a:rPr lang="en-GB" dirty="0">
                <a:latin typeface="Calibri" pitchFamily="34" charset="0"/>
              </a:rPr>
              <a:t>Introduction</a:t>
            </a:r>
          </a:p>
          <a:p>
            <a:pPr marL="2025650" lvl="3" indent="-711200">
              <a:spcBef>
                <a:spcPts val="0"/>
              </a:spcBef>
              <a:buFont typeface="Wingdings" pitchFamily="2" charset="2"/>
              <a:buChar char="§"/>
            </a:pPr>
            <a:r>
              <a:rPr lang="en-GB" dirty="0">
                <a:latin typeface="Calibri" pitchFamily="34" charset="0"/>
              </a:rPr>
              <a:t>Historical overview</a:t>
            </a:r>
          </a:p>
          <a:p>
            <a:pPr marL="2025650" lvl="3" indent="-711200">
              <a:spcBef>
                <a:spcPts val="0"/>
              </a:spcBef>
              <a:buFont typeface="Wingdings" pitchFamily="2" charset="2"/>
              <a:buChar char="§"/>
            </a:pPr>
            <a:r>
              <a:rPr lang="en-GB" dirty="0">
                <a:latin typeface="Calibri" pitchFamily="34" charset="0"/>
              </a:rPr>
              <a:t>Goals of the compulsory health care insurance</a:t>
            </a:r>
          </a:p>
          <a:p>
            <a:pPr marL="1168400" lvl="1" indent="-711200">
              <a:lnSpc>
                <a:spcPct val="150000"/>
              </a:lnSpc>
              <a:buFontTx/>
              <a:buAutoNum type="romanUcPeriod"/>
            </a:pPr>
            <a:r>
              <a:rPr lang="en-GB" dirty="0">
                <a:latin typeface="Calibri" pitchFamily="34" charset="0"/>
              </a:rPr>
              <a:t>Organisational structure &amp; management</a:t>
            </a:r>
          </a:p>
          <a:p>
            <a:pPr marL="1168400" lvl="1" indent="-711200">
              <a:lnSpc>
                <a:spcPct val="150000"/>
              </a:lnSpc>
              <a:buFontTx/>
              <a:buAutoNum type="romanUcPeriod"/>
            </a:pPr>
            <a:r>
              <a:rPr lang="en-GB" dirty="0">
                <a:latin typeface="Calibri" pitchFamily="34" charset="0"/>
              </a:rPr>
              <a:t>Health care finance &amp; expenditure </a:t>
            </a:r>
          </a:p>
          <a:p>
            <a:pPr marL="1168400" lvl="1" indent="-711200">
              <a:lnSpc>
                <a:spcPct val="150000"/>
              </a:lnSpc>
              <a:buFontTx/>
              <a:buAutoNum type="romanUcPeriod"/>
            </a:pPr>
            <a:r>
              <a:rPr lang="en-GB" dirty="0">
                <a:latin typeface="Calibri" pitchFamily="34" charset="0"/>
              </a:rPr>
              <a:t>Compulsory health care insurance</a:t>
            </a:r>
          </a:p>
          <a:p>
            <a:pPr marL="1168400" lvl="1" indent="-711200">
              <a:lnSpc>
                <a:spcPct val="150000"/>
              </a:lnSpc>
              <a:buFontTx/>
              <a:buAutoNum type="romanUcPeriod"/>
            </a:pPr>
            <a:r>
              <a:rPr lang="en-GB" dirty="0">
                <a:latin typeface="Calibri" pitchFamily="34" charset="0"/>
              </a:rPr>
              <a:t>Conclusion : key characteristics</a:t>
            </a:r>
          </a:p>
          <a:p>
            <a:pPr marL="457200" lvl="1" indent="0">
              <a:lnSpc>
                <a:spcPct val="150000"/>
              </a:lnSpc>
              <a:buNone/>
            </a:pPr>
            <a:endParaRPr lang="en-GB" dirty="0">
              <a:latin typeface="Calibri" pitchFamily="34" charset="0"/>
            </a:endParaRP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276225" y="455613"/>
            <a:ext cx="859155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746125" y="796925"/>
            <a:ext cx="1206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3400" b="1">
                <a:solidFill>
                  <a:srgbClr val="0000CC"/>
                </a:solidFill>
              </a:rPr>
              <a:t> </a:t>
            </a:r>
            <a:endParaRPr lang="en-GB">
              <a:latin typeface="Times New Roman" pitchFamily="18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CA26F-5F87-4D60-A6EB-5B8A5C9BC9C6}" type="slidenum">
              <a:rPr lang="en-US" sz="800" smtClean="0"/>
              <a:pPr/>
              <a:t>2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762510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CE3BC-9C31-4918-9371-EABB4FB80778}" type="slidenum">
              <a:rPr lang="en-US" sz="800"/>
              <a:pPr/>
              <a:t>20</a:t>
            </a:fld>
            <a:endParaRPr lang="en-US" sz="800" dirty="0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242" y="1782763"/>
            <a:ext cx="8135230" cy="4525962"/>
          </a:xfrm>
        </p:spPr>
        <p:txBody>
          <a:bodyPr/>
          <a:lstStyle/>
          <a:p>
            <a:pPr marL="266700" indent="-266700">
              <a:lnSpc>
                <a:spcPct val="90000"/>
              </a:lnSpc>
              <a:buSzPct val="75000"/>
              <a:buFont typeface="Wingdings" pitchFamily="2" charset="2"/>
              <a:buChar char="ü"/>
            </a:pPr>
            <a:endParaRPr lang="en-GB" sz="2400" dirty="0">
              <a:latin typeface="Calibri" pitchFamily="34" charset="0"/>
            </a:endParaRPr>
          </a:p>
          <a:p>
            <a:pPr marL="266700" indent="-266700">
              <a:lnSpc>
                <a:spcPct val="90000"/>
              </a:lnSpc>
              <a:buSzPct val="75000"/>
              <a:buFont typeface="Wingdings" pitchFamily="2" charset="2"/>
              <a:buChar char="ü"/>
            </a:pPr>
            <a:r>
              <a:rPr lang="en-GB" sz="2400" dirty="0">
                <a:latin typeface="Calibri" pitchFamily="34" charset="0"/>
              </a:rPr>
              <a:t>how are fees / tariffs established ?</a:t>
            </a:r>
          </a:p>
          <a:p>
            <a:pPr lvl="1">
              <a:buSzPct val="75000"/>
              <a:buFont typeface="Arial" pitchFamily="34" charset="0"/>
              <a:buChar char="•"/>
            </a:pPr>
            <a:r>
              <a:rPr lang="en-GB" sz="2200" dirty="0">
                <a:latin typeface="Calibri" pitchFamily="34" charset="0"/>
                <a:cs typeface="Calibri" pitchFamily="34" charset="0"/>
              </a:rPr>
              <a:t>conventions (equal composition)</a:t>
            </a:r>
          </a:p>
          <a:p>
            <a:pPr lvl="1">
              <a:buSzPct val="75000"/>
              <a:buFont typeface="Arial" pitchFamily="34" charset="0"/>
              <a:buChar char="•"/>
            </a:pPr>
            <a:r>
              <a:rPr lang="en-GB" sz="2200" dirty="0">
                <a:latin typeface="Calibri" pitchFamily="34" charset="0"/>
                <a:cs typeface="Calibri" pitchFamily="34" charset="0"/>
              </a:rPr>
              <a:t>agreement within a national joint commission</a:t>
            </a:r>
          </a:p>
          <a:p>
            <a:pPr lvl="1">
              <a:buSzPct val="75000"/>
              <a:buFont typeface="Arial" pitchFamily="34" charset="0"/>
              <a:buChar char="•"/>
            </a:pPr>
            <a:r>
              <a:rPr lang="en-GB" sz="2200" dirty="0">
                <a:latin typeface="Calibri" pitchFamily="34" charset="0"/>
                <a:cs typeface="Calibri" pitchFamily="34" charset="0"/>
              </a:rPr>
              <a:t>approval by the management bodies and the Minister</a:t>
            </a:r>
          </a:p>
          <a:p>
            <a:pPr lvl="1">
              <a:buSzPct val="75000"/>
              <a:buFont typeface="Arial" pitchFamily="34" charset="0"/>
              <a:buChar char="•"/>
            </a:pPr>
            <a:r>
              <a:rPr lang="en-GB" sz="2200" dirty="0">
                <a:latin typeface="Calibri" pitchFamily="34" charset="0"/>
                <a:cs typeface="Calibri" pitchFamily="34" charset="0"/>
              </a:rPr>
              <a:t>adhesion of a minimum amount of health care providers (60%)</a:t>
            </a:r>
          </a:p>
          <a:p>
            <a:pPr lvl="1">
              <a:buSzPct val="75000"/>
              <a:buFont typeface="Arial" pitchFamily="34" charset="0"/>
              <a:buChar char="•"/>
            </a:pPr>
            <a:r>
              <a:rPr lang="en-GB" sz="2200" dirty="0">
                <a:latin typeface="Calibri" pitchFamily="34" charset="0"/>
                <a:cs typeface="Calibri" pitchFamily="34" charset="0"/>
              </a:rPr>
              <a:t>if no agreement: </a:t>
            </a:r>
          </a:p>
          <a:p>
            <a:pPr lvl="2">
              <a:buSzPct val="75000"/>
              <a:buFont typeface="Calibri" pitchFamily="34" charset="0"/>
              <a:buChar char="-"/>
            </a:pPr>
            <a:r>
              <a:rPr lang="en-GB" dirty="0">
                <a:latin typeface="Calibri" pitchFamily="34" charset="0"/>
                <a:cs typeface="Calibri" pitchFamily="34" charset="0"/>
              </a:rPr>
              <a:t>reference tariff or</a:t>
            </a:r>
          </a:p>
          <a:p>
            <a:pPr lvl="2">
              <a:buSzPct val="75000"/>
              <a:buFont typeface="Calibri" pitchFamily="34" charset="0"/>
              <a:buChar char="-"/>
            </a:pPr>
            <a:r>
              <a:rPr lang="en-GB" dirty="0">
                <a:latin typeface="Calibri" pitchFamily="34" charset="0"/>
                <a:cs typeface="Calibri" pitchFamily="34" charset="0"/>
              </a:rPr>
              <a:t>government tariff</a:t>
            </a:r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1692389" y="39141"/>
            <a:ext cx="745161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5371" tIns="42685" rIns="85371" bIns="42685" anchor="ctr"/>
          <a:lstStyle/>
          <a:p>
            <a:pPr algn="ctr" defTabSz="854075"/>
            <a:r>
              <a:rPr lang="en-GB" sz="2000" b="1" i="1" dirty="0">
                <a:solidFill>
                  <a:srgbClr val="007C92"/>
                </a:solidFill>
                <a:latin typeface="Calibri" pitchFamily="34" charset="0"/>
              </a:rPr>
              <a:t>Fees &amp; tariffs (2)</a:t>
            </a:r>
            <a:endParaRPr lang="en-GB" sz="2000" i="1" dirty="0">
              <a:solidFill>
                <a:srgbClr val="007C9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24265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228600"/>
            <a:ext cx="7620000" cy="11430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GB" sz="2400" i="1" dirty="0">
              <a:solidFill>
                <a:schemeClr val="tx1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ct val="0"/>
              </a:spcBef>
              <a:buFont typeface="Wingdings" pitchFamily="2" charset="2"/>
              <a:buNone/>
            </a:pPr>
            <a:r>
              <a:rPr lang="en-GB" sz="3200" dirty="0"/>
              <a:t> </a:t>
            </a:r>
          </a:p>
          <a:p>
            <a:pPr marL="0" indent="0">
              <a:spcBef>
                <a:spcPct val="0"/>
              </a:spcBef>
              <a:buFont typeface="Wingdings" pitchFamily="2" charset="2"/>
              <a:buNone/>
            </a:pPr>
            <a:endParaRPr lang="en-GB" sz="2800" dirty="0"/>
          </a:p>
          <a:p>
            <a:pPr lvl="1" algn="ctr">
              <a:spcBef>
                <a:spcPct val="0"/>
              </a:spcBef>
              <a:buFont typeface="Arial" charset="0"/>
              <a:buNone/>
            </a:pPr>
            <a:r>
              <a:rPr lang="en-GB" dirty="0">
                <a:latin typeface="Calibri" pitchFamily="34" charset="0"/>
              </a:rPr>
              <a:t>The Belgian health care insurance</a:t>
            </a:r>
          </a:p>
          <a:p>
            <a:pPr lvl="1" algn="ctr">
              <a:spcBef>
                <a:spcPct val="0"/>
              </a:spcBef>
              <a:buFont typeface="Arial" charset="0"/>
              <a:buNone/>
            </a:pPr>
            <a:r>
              <a:rPr lang="en-GB" dirty="0">
                <a:latin typeface="Calibri" pitchFamily="34" charset="0"/>
              </a:rPr>
              <a:t> provides</a:t>
            </a:r>
          </a:p>
          <a:p>
            <a:pPr lvl="1" algn="ctr">
              <a:spcBef>
                <a:spcPct val="0"/>
              </a:spcBef>
              <a:buFont typeface="Arial" charset="0"/>
              <a:buNone/>
            </a:pPr>
            <a:r>
              <a:rPr lang="en-GB" dirty="0">
                <a:latin typeface="Calibri" pitchFamily="34" charset="0"/>
              </a:rPr>
              <a:t>a financial contribution to the costs,</a:t>
            </a:r>
          </a:p>
          <a:p>
            <a:pPr lvl="1" algn="ctr">
              <a:spcBef>
                <a:spcPct val="0"/>
              </a:spcBef>
              <a:buFont typeface="Arial" charset="0"/>
              <a:buNone/>
            </a:pPr>
            <a:r>
              <a:rPr lang="en-GB" dirty="0">
                <a:latin typeface="Calibri" pitchFamily="34" charset="0"/>
              </a:rPr>
              <a:t>i.e. reimbursement system</a:t>
            </a:r>
          </a:p>
          <a:p>
            <a:pPr lvl="1" algn="ctr">
              <a:spcBef>
                <a:spcPct val="0"/>
              </a:spcBef>
              <a:buFont typeface="Arial" charset="0"/>
              <a:buNone/>
            </a:pPr>
            <a:endParaRPr lang="en-GB" dirty="0"/>
          </a:p>
          <a:p>
            <a:pPr lvl="1">
              <a:spcBef>
                <a:spcPct val="0"/>
              </a:spcBef>
              <a:buFont typeface="Arial" charset="0"/>
              <a:buNone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CA26F-5F87-4D60-A6EB-5B8A5C9BC9C6}" type="slidenum">
              <a:rPr lang="en-US" sz="800" smtClean="0"/>
              <a:pPr/>
              <a:t>21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243517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7620000" cy="1143000"/>
          </a:xfrm>
        </p:spPr>
        <p:txBody>
          <a:bodyPr/>
          <a:lstStyle/>
          <a:p>
            <a:r>
              <a:rPr lang="en-GB" i="1" dirty="0">
                <a:latin typeface="Calibri" pitchFamily="34" charset="0"/>
              </a:rPr>
              <a:t>How can patients obtain reimbursement ?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61950" indent="-361950">
              <a:spcBef>
                <a:spcPct val="0"/>
              </a:spcBef>
              <a:buFont typeface="Wingdings" pitchFamily="2" charset="2"/>
              <a:buChar char="ü"/>
            </a:pPr>
            <a:endParaRPr lang="en-GB" sz="2800" dirty="0"/>
          </a:p>
          <a:p>
            <a:pPr marL="361950" indent="-361950">
              <a:spcBef>
                <a:spcPct val="0"/>
              </a:spcBef>
              <a:buFont typeface="Wingdings" pitchFamily="2" charset="2"/>
              <a:buChar char="ü"/>
            </a:pPr>
            <a:endParaRPr lang="en-GB" sz="2800" dirty="0"/>
          </a:p>
          <a:p>
            <a:pPr marL="266700" indent="-266700">
              <a:spcBef>
                <a:spcPct val="0"/>
              </a:spcBef>
              <a:buSzPct val="75000"/>
              <a:buFont typeface="Wingdings" pitchFamily="2" charset="2"/>
              <a:buChar char="ü"/>
            </a:pPr>
            <a:r>
              <a:rPr lang="en-GB" sz="2400" dirty="0">
                <a:latin typeface="Calibri" pitchFamily="34" charset="0"/>
              </a:rPr>
              <a:t>standard procedure :</a:t>
            </a:r>
          </a:p>
          <a:p>
            <a:pPr marL="361950" indent="-361950">
              <a:spcBef>
                <a:spcPct val="0"/>
              </a:spcBef>
              <a:buSzPct val="75000"/>
              <a:buFont typeface="Wingdings" pitchFamily="2" charset="2"/>
              <a:buNone/>
            </a:pPr>
            <a:r>
              <a:rPr lang="en-GB" sz="2400" dirty="0">
                <a:latin typeface="Calibri" pitchFamily="34" charset="0"/>
              </a:rPr>
              <a:t>		</a:t>
            </a:r>
            <a:r>
              <a:rPr lang="en-GB" sz="2200" dirty="0">
                <a:latin typeface="Calibri" pitchFamily="34" charset="0"/>
              </a:rPr>
              <a:t>reimbursement a posteriori</a:t>
            </a:r>
          </a:p>
          <a:p>
            <a:pPr marL="361950" indent="-361950">
              <a:spcBef>
                <a:spcPct val="0"/>
              </a:spcBef>
              <a:buSzPct val="75000"/>
              <a:buFont typeface="Wingdings" pitchFamily="2" charset="2"/>
              <a:buNone/>
            </a:pPr>
            <a:endParaRPr lang="en-GB" sz="2400" dirty="0">
              <a:latin typeface="Calibri" pitchFamily="34" charset="0"/>
            </a:endParaRPr>
          </a:p>
          <a:p>
            <a:pPr marL="266700" indent="-266700">
              <a:spcBef>
                <a:spcPct val="0"/>
              </a:spcBef>
              <a:buSzPct val="75000"/>
              <a:buFont typeface="Wingdings" pitchFamily="2" charset="2"/>
              <a:buChar char="ü"/>
            </a:pPr>
            <a:r>
              <a:rPr lang="en-GB" sz="2400" dirty="0">
                <a:latin typeface="Calibri" pitchFamily="34" charset="0"/>
              </a:rPr>
              <a:t>special rule : third-party payer system</a:t>
            </a:r>
          </a:p>
          <a:p>
            <a:pPr marL="1257300" lvl="4" indent="-361950">
              <a:spcBef>
                <a:spcPct val="0"/>
              </a:spcBef>
              <a:buSzPct val="75000"/>
              <a:buFontTx/>
              <a:buChar char="•"/>
              <a:tabLst>
                <a:tab pos="1257300" algn="l"/>
              </a:tabLst>
            </a:pPr>
            <a:r>
              <a:rPr lang="en-GB" sz="2200" dirty="0">
                <a:latin typeface="Calibri" pitchFamily="34" charset="0"/>
              </a:rPr>
              <a:t>compulsory for hospitals</a:t>
            </a:r>
          </a:p>
          <a:p>
            <a:pPr marL="1257300" lvl="4" indent="-361950">
              <a:spcBef>
                <a:spcPct val="0"/>
              </a:spcBef>
              <a:buSzPct val="75000"/>
              <a:buFontTx/>
              <a:buChar char="•"/>
              <a:tabLst>
                <a:tab pos="1257300" algn="l"/>
              </a:tabLst>
            </a:pPr>
            <a:r>
              <a:rPr lang="en-GB" sz="2200" dirty="0">
                <a:latin typeface="Calibri" pitchFamily="34" charset="0"/>
              </a:rPr>
              <a:t>retail pharmacy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CA26F-5F87-4D60-A6EB-5B8A5C9BC9C6}" type="slidenum">
              <a:rPr lang="en-US" sz="800" smtClean="0"/>
              <a:pPr/>
              <a:t>22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538553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5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5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0" grpId="0"/>
      <p:bldP spid="13517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1293813" y="0"/>
            <a:ext cx="7850187" cy="1138138"/>
          </a:xfrm>
        </p:spPr>
        <p:txBody>
          <a:bodyPr/>
          <a:lstStyle/>
          <a:p>
            <a:r>
              <a:rPr lang="en-GB" i="1" dirty="0">
                <a:latin typeface="Calibri" pitchFamily="34" charset="0"/>
              </a:rPr>
              <a:t>System of reimbursement</a:t>
            </a:r>
            <a:endParaRPr lang="en-US" i="1" dirty="0">
              <a:latin typeface="Calibri" pitchFamily="34" charset="0"/>
            </a:endParaRPr>
          </a:p>
        </p:txBody>
      </p:sp>
      <p:pic>
        <p:nvPicPr>
          <p:cNvPr id="128003" name="Picture 3" descr="banner_g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650" y="1628775"/>
            <a:ext cx="165735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8004" name="Picture 4" descr="doctor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0425" y="1557338"/>
            <a:ext cx="568325" cy="1366837"/>
          </a:xfrm>
          <a:prstGeom prst="rect">
            <a:avLst/>
          </a:prstGeom>
          <a:noFill/>
        </p:spPr>
      </p:pic>
      <p:sp>
        <p:nvSpPr>
          <p:cNvPr id="128006" name="Line 6"/>
          <p:cNvSpPr>
            <a:spLocks noChangeShapeType="1"/>
          </p:cNvSpPr>
          <p:nvPr/>
        </p:nvSpPr>
        <p:spPr bwMode="auto">
          <a:xfrm>
            <a:off x="1979613" y="3141663"/>
            <a:ext cx="2376487" cy="1655762"/>
          </a:xfrm>
          <a:prstGeom prst="line">
            <a:avLst/>
          </a:prstGeom>
          <a:noFill/>
          <a:ln w="82550">
            <a:solidFill>
              <a:srgbClr val="00808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nl-BE"/>
          </a:p>
        </p:txBody>
      </p:sp>
      <p:graphicFrame>
        <p:nvGraphicFramePr>
          <p:cNvPr id="128007" name="Object 7"/>
          <p:cNvGraphicFramePr>
            <a:graphicFrameLocks noGrp="1" noChangeAspect="1"/>
          </p:cNvGraphicFramePr>
          <p:nvPr>
            <p:ph idx="1"/>
          </p:nvPr>
        </p:nvGraphicFramePr>
        <p:xfrm>
          <a:off x="2608263" y="3225800"/>
          <a:ext cx="377825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5" name="Clip" r:id="rId6" imgW="2354263" imgH="3397250" progId="">
                  <p:embed/>
                </p:oleObj>
              </mc:Choice>
              <mc:Fallback>
                <p:oleObj name="Clip" r:id="rId6" imgW="2354263" imgH="339725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8263" y="3225800"/>
                        <a:ext cx="377825" cy="582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8008" name="Line 8"/>
          <p:cNvSpPr>
            <a:spLocks noChangeShapeType="1"/>
          </p:cNvSpPr>
          <p:nvPr/>
        </p:nvSpPr>
        <p:spPr bwMode="auto">
          <a:xfrm flipH="1" flipV="1">
            <a:off x="1476375" y="3213100"/>
            <a:ext cx="2519363" cy="1800225"/>
          </a:xfrm>
          <a:prstGeom prst="line">
            <a:avLst/>
          </a:prstGeom>
          <a:noFill/>
          <a:ln w="82550">
            <a:solidFill>
              <a:srgbClr val="00808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nl-BE"/>
          </a:p>
        </p:txBody>
      </p:sp>
      <p:sp>
        <p:nvSpPr>
          <p:cNvPr id="128009" name="Text Box 9"/>
          <p:cNvSpPr txBox="1">
            <a:spLocks noChangeArrowheads="1"/>
          </p:cNvSpPr>
          <p:nvPr/>
        </p:nvSpPr>
        <p:spPr bwMode="auto">
          <a:xfrm>
            <a:off x="3786182" y="1571612"/>
            <a:ext cx="10810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GB" sz="1400" dirty="0">
                <a:latin typeface="Calibri" pitchFamily="34" charset="0"/>
              </a:rPr>
              <a:t>fees</a:t>
            </a:r>
          </a:p>
        </p:txBody>
      </p:sp>
      <p:sp>
        <p:nvSpPr>
          <p:cNvPr id="128010" name="Text Box 10"/>
          <p:cNvSpPr txBox="1">
            <a:spLocks noChangeArrowheads="1"/>
          </p:cNvSpPr>
          <p:nvPr/>
        </p:nvSpPr>
        <p:spPr bwMode="auto">
          <a:xfrm>
            <a:off x="611188" y="4292600"/>
            <a:ext cx="16922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nl-BE" sz="1800" dirty="0"/>
              <a:t>	</a:t>
            </a:r>
            <a:br>
              <a:rPr lang="nl-BE" sz="1800" dirty="0"/>
            </a:br>
            <a:r>
              <a:rPr lang="nl-BE" sz="1400" dirty="0">
                <a:latin typeface="Calibri" pitchFamily="34" charset="0"/>
              </a:rPr>
              <a:t>fee  -</a:t>
            </a:r>
            <a:endParaRPr lang="en-US" sz="1400" dirty="0">
              <a:latin typeface="Calibri" pitchFamily="34" charset="0"/>
            </a:endParaRPr>
          </a:p>
        </p:txBody>
      </p:sp>
      <p:sp>
        <p:nvSpPr>
          <p:cNvPr id="128011" name="Line 11"/>
          <p:cNvSpPr>
            <a:spLocks noChangeShapeType="1"/>
          </p:cNvSpPr>
          <p:nvPr/>
        </p:nvSpPr>
        <p:spPr bwMode="auto">
          <a:xfrm>
            <a:off x="3276600" y="1916113"/>
            <a:ext cx="2232025" cy="0"/>
          </a:xfrm>
          <a:prstGeom prst="line">
            <a:avLst/>
          </a:prstGeom>
          <a:noFill/>
          <a:ln w="82550">
            <a:solidFill>
              <a:srgbClr val="00808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nl-BE"/>
          </a:p>
        </p:txBody>
      </p:sp>
      <p:sp>
        <p:nvSpPr>
          <p:cNvPr id="128012" name="Text Box 12"/>
          <p:cNvSpPr txBox="1">
            <a:spLocks noChangeArrowheads="1"/>
          </p:cNvSpPr>
          <p:nvPr/>
        </p:nvSpPr>
        <p:spPr bwMode="auto">
          <a:xfrm>
            <a:off x="4284663" y="6237288"/>
            <a:ext cx="172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endParaRPr lang="nl-NL" sz="1800"/>
          </a:p>
        </p:txBody>
      </p:sp>
      <p:sp>
        <p:nvSpPr>
          <p:cNvPr id="128013" name="Text Box 13"/>
          <p:cNvSpPr txBox="1">
            <a:spLocks noChangeArrowheads="1"/>
          </p:cNvSpPr>
          <p:nvPr/>
        </p:nvSpPr>
        <p:spPr bwMode="auto">
          <a:xfrm>
            <a:off x="6732588" y="1773238"/>
            <a:ext cx="17272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GB" sz="1400" dirty="0">
                <a:latin typeface="Calibri" pitchFamily="34" charset="0"/>
              </a:rPr>
              <a:t>doctor, dentist, physiotherapist, wheelchair,</a:t>
            </a:r>
            <a:r>
              <a:rPr lang="nl-BE" sz="1400" dirty="0">
                <a:latin typeface="Calibri" pitchFamily="34" charset="0"/>
              </a:rPr>
              <a:t> ...  </a:t>
            </a:r>
            <a:endParaRPr lang="en-US" sz="1400" dirty="0">
              <a:latin typeface="Calibri" pitchFamily="34" charset="0"/>
            </a:endParaRPr>
          </a:p>
        </p:txBody>
      </p:sp>
      <p:sp>
        <p:nvSpPr>
          <p:cNvPr id="128014" name="Text Box 14"/>
          <p:cNvSpPr txBox="1">
            <a:spLocks noChangeArrowheads="1"/>
          </p:cNvSpPr>
          <p:nvPr/>
        </p:nvSpPr>
        <p:spPr bwMode="auto">
          <a:xfrm>
            <a:off x="1116013" y="2852738"/>
            <a:ext cx="1079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GB" sz="1400" dirty="0">
                <a:latin typeface="Calibri" pitchFamily="34" charset="0"/>
              </a:rPr>
              <a:t>patients</a:t>
            </a:r>
          </a:p>
        </p:txBody>
      </p:sp>
      <p:sp>
        <p:nvSpPr>
          <p:cNvPr id="128015" name="Text Box 15"/>
          <p:cNvSpPr txBox="1">
            <a:spLocks noChangeArrowheads="1"/>
          </p:cNvSpPr>
          <p:nvPr/>
        </p:nvSpPr>
        <p:spPr bwMode="auto">
          <a:xfrm>
            <a:off x="4643438" y="4652963"/>
            <a:ext cx="18002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GB" sz="1400" dirty="0">
                <a:latin typeface="Calibri" pitchFamily="34" charset="0"/>
              </a:rPr>
              <a:t>health insurance funds</a:t>
            </a:r>
          </a:p>
        </p:txBody>
      </p:sp>
      <p:sp>
        <p:nvSpPr>
          <p:cNvPr id="128016" name="Line 16"/>
          <p:cNvSpPr>
            <a:spLocks noChangeShapeType="1"/>
          </p:cNvSpPr>
          <p:nvPr/>
        </p:nvSpPr>
        <p:spPr bwMode="auto">
          <a:xfrm>
            <a:off x="2411413" y="2636838"/>
            <a:ext cx="2952750" cy="1871662"/>
          </a:xfrm>
          <a:prstGeom prst="line">
            <a:avLst/>
          </a:prstGeom>
          <a:noFill/>
          <a:ln w="5080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nl-BE"/>
          </a:p>
        </p:txBody>
      </p:sp>
      <p:sp>
        <p:nvSpPr>
          <p:cNvPr id="128017" name="Text Box 17"/>
          <p:cNvSpPr txBox="1">
            <a:spLocks noChangeArrowheads="1"/>
          </p:cNvSpPr>
          <p:nvPr/>
        </p:nvSpPr>
        <p:spPr bwMode="auto">
          <a:xfrm>
            <a:off x="3779838" y="3141663"/>
            <a:ext cx="180022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GB" sz="1400" dirty="0">
                <a:latin typeface="Calibri" pitchFamily="34" charset="0"/>
              </a:rPr>
              <a:t>affiliation</a:t>
            </a:r>
          </a:p>
        </p:txBody>
      </p:sp>
      <p:sp>
        <p:nvSpPr>
          <p:cNvPr id="128018" name="Oval 18"/>
          <p:cNvSpPr>
            <a:spLocks noChangeArrowheads="1"/>
          </p:cNvSpPr>
          <p:nvPr/>
        </p:nvSpPr>
        <p:spPr bwMode="auto">
          <a:xfrm rot="1411699">
            <a:off x="4700588" y="882650"/>
            <a:ext cx="3178175" cy="5724525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nl-BE"/>
          </a:p>
        </p:txBody>
      </p:sp>
      <p:sp>
        <p:nvSpPr>
          <p:cNvPr id="128019" name="Text Box 19"/>
          <p:cNvSpPr txBox="1">
            <a:spLocks noChangeArrowheads="1"/>
          </p:cNvSpPr>
          <p:nvPr/>
        </p:nvSpPr>
        <p:spPr bwMode="auto">
          <a:xfrm>
            <a:off x="1142976" y="4572008"/>
            <a:ext cx="24479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GB" sz="1400" b="1" dirty="0">
                <a:solidFill>
                  <a:srgbClr val="FF0066"/>
                </a:solidFill>
                <a:latin typeface="Calibri" pitchFamily="34" charset="0"/>
              </a:rPr>
              <a:t>PATIENT’S CONTRIBUTION (out-of-pocket payments</a:t>
            </a:r>
            <a:r>
              <a:rPr lang="nl-BE" sz="1400" b="1" dirty="0">
                <a:solidFill>
                  <a:srgbClr val="FF0066"/>
                </a:solidFill>
                <a:latin typeface="Calibri" pitchFamily="34" charset="0"/>
              </a:rPr>
              <a:t>)</a:t>
            </a:r>
            <a:endParaRPr lang="en-US" sz="1400" b="1" dirty="0">
              <a:solidFill>
                <a:srgbClr val="FF0066"/>
              </a:solidFill>
              <a:latin typeface="Calibri" pitchFamily="34" charset="0"/>
            </a:endParaRPr>
          </a:p>
        </p:txBody>
      </p:sp>
      <p:sp>
        <p:nvSpPr>
          <p:cNvPr id="128020" name="Text Box 20"/>
          <p:cNvSpPr txBox="1">
            <a:spLocks noChangeArrowheads="1"/>
          </p:cNvSpPr>
          <p:nvPr/>
        </p:nvSpPr>
        <p:spPr bwMode="auto">
          <a:xfrm>
            <a:off x="611188" y="4005263"/>
            <a:ext cx="131407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GB" sz="1400" dirty="0">
                <a:latin typeface="Calibri" pitchFamily="34" charset="0"/>
              </a:rPr>
              <a:t>reimbursement</a:t>
            </a:r>
          </a:p>
          <a:p>
            <a:pPr algn="l" eaLnBrk="1" hangingPunct="1"/>
            <a:r>
              <a:rPr lang="nl-BE" sz="1400" dirty="0">
                <a:latin typeface="Calibri" pitchFamily="34" charset="0"/>
              </a:rPr>
              <a:t>         =</a:t>
            </a:r>
            <a:endParaRPr lang="en-US" sz="1400" dirty="0">
              <a:latin typeface="Calibri" pitchFamily="34" charset="0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CA26F-5F87-4D60-A6EB-5B8A5C9BC9C6}" type="slidenum">
              <a:rPr lang="en-US" sz="800" smtClean="0"/>
              <a:pPr/>
              <a:t>23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042975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8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8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8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8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28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28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8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28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28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28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28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28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28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28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28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6" grpId="0" animBg="1"/>
      <p:bldP spid="128008" grpId="0" animBg="1"/>
      <p:bldP spid="128009" grpId="0"/>
      <p:bldP spid="128010" grpId="0"/>
      <p:bldP spid="128011" grpId="0" animBg="1"/>
      <p:bldP spid="128013" grpId="0"/>
      <p:bldP spid="128014" grpId="0"/>
      <p:bldP spid="128015" grpId="0"/>
      <p:bldP spid="128016" grpId="0" animBg="1"/>
      <p:bldP spid="128017" grpId="0"/>
      <p:bldP spid="128018" grpId="0" animBg="1"/>
      <p:bldP spid="128019" grpId="0"/>
      <p:bldP spid="12802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AutoShape 2"/>
          <p:cNvSpPr>
            <a:spLocks noChangeArrowheads="1"/>
          </p:cNvSpPr>
          <p:nvPr/>
        </p:nvSpPr>
        <p:spPr bwMode="auto">
          <a:xfrm>
            <a:off x="3143240" y="2428868"/>
            <a:ext cx="1943100" cy="576263"/>
          </a:xfrm>
          <a:prstGeom prst="rightArrow">
            <a:avLst>
              <a:gd name="adj1" fmla="val 50000"/>
              <a:gd name="adj2" fmla="val 8429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BE"/>
          </a:p>
        </p:txBody>
      </p:sp>
      <p:graphicFrame>
        <p:nvGraphicFramePr>
          <p:cNvPr id="130051" name="Object 3"/>
          <p:cNvGraphicFramePr>
            <a:graphicFrameLocks noChangeAspect="1"/>
          </p:cNvGraphicFramePr>
          <p:nvPr/>
        </p:nvGraphicFramePr>
        <p:xfrm>
          <a:off x="3857620" y="2285992"/>
          <a:ext cx="760413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6" name="Clip" r:id="rId3" imgW="1113120" imgH="906120" progId="">
                  <p:embed/>
                </p:oleObj>
              </mc:Choice>
              <mc:Fallback>
                <p:oleObj name="Clip" r:id="rId3" imgW="1113120" imgH="90612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7620" y="2285992"/>
                        <a:ext cx="760413" cy="619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0052" name="Text Box 4"/>
          <p:cNvSpPr txBox="1">
            <a:spLocks noChangeArrowheads="1"/>
          </p:cNvSpPr>
          <p:nvPr/>
        </p:nvSpPr>
        <p:spPr bwMode="auto">
          <a:xfrm>
            <a:off x="1727200" y="260350"/>
            <a:ext cx="7416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nl-BE" sz="2000" b="1" i="1" dirty="0">
                <a:solidFill>
                  <a:srgbClr val="007C92"/>
                </a:solidFill>
                <a:latin typeface="Calibri" pitchFamily="34" charset="0"/>
                <a:ea typeface="+mj-ea"/>
                <a:cs typeface="+mj-cs"/>
              </a:rPr>
              <a:t>System of </a:t>
            </a:r>
            <a:r>
              <a:rPr lang="en-GB" sz="2000" b="1" i="1" dirty="0">
                <a:solidFill>
                  <a:srgbClr val="007C92"/>
                </a:solidFill>
                <a:latin typeface="Calibri" pitchFamily="34" charset="0"/>
                <a:ea typeface="+mj-ea"/>
                <a:cs typeface="+mj-cs"/>
              </a:rPr>
              <a:t>third party paying</a:t>
            </a:r>
          </a:p>
        </p:txBody>
      </p:sp>
      <p:sp>
        <p:nvSpPr>
          <p:cNvPr id="130053" name="Text Box 5"/>
          <p:cNvSpPr txBox="1">
            <a:spLocks noChangeArrowheads="1"/>
          </p:cNvSpPr>
          <p:nvPr/>
        </p:nvSpPr>
        <p:spPr bwMode="auto">
          <a:xfrm>
            <a:off x="5786446" y="3857628"/>
            <a:ext cx="19446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GB" sz="1400" dirty="0">
                <a:latin typeface="Calibri" pitchFamily="34" charset="0"/>
              </a:rPr>
              <a:t>health</a:t>
            </a:r>
            <a:r>
              <a:rPr lang="nl-BE" sz="1400" dirty="0">
                <a:latin typeface="Calibri" pitchFamily="34" charset="0"/>
              </a:rPr>
              <a:t> care providers</a:t>
            </a:r>
          </a:p>
        </p:txBody>
      </p:sp>
      <p:pic>
        <p:nvPicPr>
          <p:cNvPr id="130055" name="Picture 7" descr="si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71934" y="1428736"/>
            <a:ext cx="1238250" cy="771525"/>
          </a:xfrm>
          <a:prstGeom prst="rect">
            <a:avLst/>
          </a:prstGeom>
          <a:noFill/>
        </p:spPr>
      </p:pic>
      <p:pic>
        <p:nvPicPr>
          <p:cNvPr id="130056" name="Picture 8" descr="banner_gw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85786" y="2714620"/>
            <a:ext cx="165735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0057" name="Text Box 9"/>
          <p:cNvSpPr txBox="1">
            <a:spLocks noChangeArrowheads="1"/>
          </p:cNvSpPr>
          <p:nvPr/>
        </p:nvSpPr>
        <p:spPr bwMode="auto">
          <a:xfrm>
            <a:off x="785786" y="3929066"/>
            <a:ext cx="13684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GB" sz="1400" dirty="0">
                <a:latin typeface="Calibri" pitchFamily="34" charset="0"/>
              </a:rPr>
              <a:t>insured people/ patients</a:t>
            </a:r>
          </a:p>
        </p:txBody>
      </p:sp>
      <p:pic>
        <p:nvPicPr>
          <p:cNvPr id="130058" name="Picture 10" descr="14645625-ziekenhuis-bed-gratis-thuisbezorgt-en-ge-nstalleerd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929322" y="2571744"/>
            <a:ext cx="1727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0059" name="Picture 11" descr="doctor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643570" y="1571612"/>
            <a:ext cx="571500" cy="1368425"/>
          </a:xfrm>
          <a:prstGeom prst="rect">
            <a:avLst/>
          </a:prstGeom>
          <a:noFill/>
        </p:spPr>
      </p:pic>
      <p:pic>
        <p:nvPicPr>
          <p:cNvPr id="130060" name="Picture 12" descr="infirmiere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643834" y="2285992"/>
            <a:ext cx="873125" cy="1141412"/>
          </a:xfrm>
          <a:prstGeom prst="rect">
            <a:avLst/>
          </a:prstGeom>
          <a:noFill/>
        </p:spPr>
      </p:pic>
      <p:sp>
        <p:nvSpPr>
          <p:cNvPr id="130061" name="Text Box 13"/>
          <p:cNvSpPr txBox="1">
            <a:spLocks noChangeArrowheads="1"/>
          </p:cNvSpPr>
          <p:nvPr/>
        </p:nvSpPr>
        <p:spPr bwMode="auto">
          <a:xfrm rot="-23327036">
            <a:off x="3755991" y="5213327"/>
            <a:ext cx="180022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GB" sz="1400" dirty="0">
                <a:latin typeface="Calibri" pitchFamily="34" charset="0"/>
              </a:rPr>
              <a:t>ask payment</a:t>
            </a:r>
          </a:p>
        </p:txBody>
      </p:sp>
      <p:sp>
        <p:nvSpPr>
          <p:cNvPr id="130062" name="Text Box 14"/>
          <p:cNvSpPr txBox="1">
            <a:spLocks noChangeArrowheads="1"/>
          </p:cNvSpPr>
          <p:nvPr/>
        </p:nvSpPr>
        <p:spPr bwMode="auto">
          <a:xfrm rot="-1651645">
            <a:off x="4587678" y="3106324"/>
            <a:ext cx="109696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GB" sz="1400" dirty="0">
                <a:latin typeface="Calibri" pitchFamily="34" charset="0"/>
              </a:rPr>
              <a:t>payment</a:t>
            </a:r>
          </a:p>
        </p:txBody>
      </p:sp>
      <p:sp>
        <p:nvSpPr>
          <p:cNvPr id="130063" name="Text Box 15"/>
          <p:cNvSpPr txBox="1">
            <a:spLocks noChangeArrowheads="1"/>
          </p:cNvSpPr>
          <p:nvPr/>
        </p:nvSpPr>
        <p:spPr bwMode="auto">
          <a:xfrm>
            <a:off x="1357290" y="5429264"/>
            <a:ext cx="14398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GB" sz="1400" dirty="0">
                <a:latin typeface="Calibri" pitchFamily="34" charset="0"/>
              </a:rPr>
              <a:t>health insurance funds</a:t>
            </a:r>
          </a:p>
        </p:txBody>
      </p:sp>
      <p:pic>
        <p:nvPicPr>
          <p:cNvPr id="130064" name="Picture 16" descr="vignette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857356" y="1500174"/>
            <a:ext cx="1223963" cy="403225"/>
          </a:xfrm>
          <a:prstGeom prst="rect">
            <a:avLst/>
          </a:prstGeom>
          <a:noFill/>
        </p:spPr>
      </p:pic>
      <p:sp>
        <p:nvSpPr>
          <p:cNvPr id="130065" name="AutoShape 17"/>
          <p:cNvSpPr>
            <a:spLocks noChangeArrowheads="1"/>
          </p:cNvSpPr>
          <p:nvPr/>
        </p:nvSpPr>
        <p:spPr bwMode="auto">
          <a:xfrm rot="-1754149">
            <a:off x="2824000" y="4418423"/>
            <a:ext cx="3135313" cy="973137"/>
          </a:xfrm>
          <a:prstGeom prst="leftRightArrow">
            <a:avLst>
              <a:gd name="adj1" fmla="val 50000"/>
              <a:gd name="adj2" fmla="val 6443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BE"/>
          </a:p>
        </p:txBody>
      </p:sp>
      <p:graphicFrame>
        <p:nvGraphicFramePr>
          <p:cNvPr id="130066" name="Object 18"/>
          <p:cNvGraphicFramePr>
            <a:graphicFrameLocks noChangeAspect="1"/>
          </p:cNvGraphicFramePr>
          <p:nvPr/>
        </p:nvGraphicFramePr>
        <p:xfrm>
          <a:off x="3929058" y="3500438"/>
          <a:ext cx="6858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7" name="Clip" r:id="rId11" imgW="1113120" imgH="906120" progId="">
                  <p:embed/>
                </p:oleObj>
              </mc:Choice>
              <mc:Fallback>
                <p:oleObj name="Clip" r:id="rId11" imgW="1113120" imgH="90612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9058" y="3500438"/>
                        <a:ext cx="6858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0067" name="Picture 19" descr="pills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643834" y="3429000"/>
            <a:ext cx="936625" cy="1152525"/>
          </a:xfrm>
          <a:prstGeom prst="rect">
            <a:avLst/>
          </a:prstGeom>
          <a:noFill/>
        </p:spPr>
      </p:pic>
      <p:pic>
        <p:nvPicPr>
          <p:cNvPr id="130068" name="Picture 20" descr="elek_idkaart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714612" y="1500174"/>
            <a:ext cx="1368425" cy="866775"/>
          </a:xfrm>
          <a:prstGeom prst="rect">
            <a:avLst/>
          </a:prstGeom>
          <a:noFill/>
        </p:spPr>
      </p:pic>
      <p:sp>
        <p:nvSpPr>
          <p:cNvPr id="130069" name="Text Box 21"/>
          <p:cNvSpPr txBox="1">
            <a:spLocks noChangeArrowheads="1"/>
          </p:cNvSpPr>
          <p:nvPr/>
        </p:nvSpPr>
        <p:spPr bwMode="auto">
          <a:xfrm>
            <a:off x="2928926" y="2928934"/>
            <a:ext cx="15827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GB" b="1" dirty="0">
                <a:solidFill>
                  <a:srgbClr val="FF0066"/>
                </a:solidFill>
                <a:latin typeface="Calibri" pitchFamily="34" charset="0"/>
              </a:rPr>
              <a:t>patient’s contribution</a:t>
            </a: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82339-7270-4E26-BD28-A3098EF28F2A}" type="slidenum">
              <a:rPr lang="en-US" sz="800" smtClean="0"/>
              <a:pPr/>
              <a:t>24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46399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0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0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0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0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30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0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30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30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30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30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0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30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30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30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30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30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30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1300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130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130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0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4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1300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300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30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30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0" grpId="0" animBg="1"/>
      <p:bldP spid="130053" grpId="0"/>
      <p:bldP spid="130057" grpId="0"/>
      <p:bldP spid="130061" grpId="0"/>
      <p:bldP spid="130062" grpId="0"/>
      <p:bldP spid="130063" grpId="0"/>
      <p:bldP spid="130065" grpId="0" animBg="1"/>
      <p:bldP spid="13006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556776" y="15219"/>
            <a:ext cx="7620000" cy="1143000"/>
          </a:xfrm>
        </p:spPr>
        <p:txBody>
          <a:bodyPr/>
          <a:lstStyle/>
          <a:p>
            <a:r>
              <a:rPr lang="en-GB" i="1" dirty="0">
                <a:latin typeface="Calibri" pitchFamily="34" charset="0"/>
              </a:rPr>
              <a:t>How are reimbursable benefits determined ?</a:t>
            </a:r>
            <a:endParaRPr lang="fr-FR" i="1" dirty="0">
              <a:latin typeface="Calibri" pitchFamily="34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8202613" cy="4572000"/>
          </a:xfrm>
        </p:spPr>
        <p:txBody>
          <a:bodyPr/>
          <a:lstStyle/>
          <a:p>
            <a:pPr marL="266700" indent="-266700">
              <a:lnSpc>
                <a:spcPct val="90000"/>
              </a:lnSpc>
              <a:spcBef>
                <a:spcPct val="0"/>
              </a:spcBef>
              <a:buSzPct val="75000"/>
              <a:buFont typeface="Wingdings" pitchFamily="2" charset="2"/>
              <a:buChar char="ü"/>
            </a:pPr>
            <a:endParaRPr lang="en-GB" sz="2400" dirty="0">
              <a:latin typeface="Calibri" pitchFamily="34" charset="0"/>
            </a:endParaRPr>
          </a:p>
          <a:p>
            <a:pPr marL="266700" indent="-266700">
              <a:lnSpc>
                <a:spcPct val="90000"/>
              </a:lnSpc>
              <a:spcBef>
                <a:spcPct val="0"/>
              </a:spcBef>
              <a:buSzPct val="75000"/>
              <a:buFont typeface="Wingdings" pitchFamily="2" charset="2"/>
              <a:buChar char="ü"/>
            </a:pPr>
            <a:r>
              <a:rPr lang="en-GB" sz="2400" dirty="0">
                <a:latin typeface="Calibri" pitchFamily="34" charset="0"/>
              </a:rPr>
              <a:t>legal definition of the health care package</a:t>
            </a:r>
          </a:p>
          <a:p>
            <a:pPr marL="266700" indent="-266700">
              <a:spcBef>
                <a:spcPct val="10000"/>
              </a:spcBef>
              <a:buSzPct val="75000"/>
              <a:buFont typeface="Wingdings" pitchFamily="2" charset="2"/>
              <a:buChar char="ü"/>
            </a:pPr>
            <a:r>
              <a:rPr lang="en-GB" sz="2400" dirty="0">
                <a:latin typeface="Calibri" pitchFamily="34" charset="0"/>
              </a:rPr>
              <a:t>nomenclature of medical services (</a:t>
            </a:r>
            <a:r>
              <a:rPr lang="en-US" sz="2400" dirty="0">
                <a:latin typeface="Calibri" pitchFamily="34" charset="0"/>
                <a:cs typeface="Arial" charset="0"/>
              </a:rPr>
              <a:t>± fee schedule)</a:t>
            </a:r>
          </a:p>
          <a:p>
            <a:pPr marL="266700" indent="-266700">
              <a:spcBef>
                <a:spcPct val="10000"/>
              </a:spcBef>
              <a:buSzPct val="75000"/>
              <a:buFont typeface="Wingdings" pitchFamily="2" charset="2"/>
              <a:buChar char="ü"/>
            </a:pPr>
            <a:r>
              <a:rPr lang="en-GB" sz="2400" dirty="0">
                <a:latin typeface="Calibri" pitchFamily="34" charset="0"/>
              </a:rPr>
              <a:t>list of medicines qualifying for reimbursement</a:t>
            </a:r>
            <a:endParaRPr lang="en-US" sz="2400" dirty="0">
              <a:latin typeface="Calibri" pitchFamily="34" charset="0"/>
              <a:cs typeface="Arial" charset="0"/>
            </a:endParaRPr>
          </a:p>
          <a:p>
            <a:pPr marL="720725" lvl="1" indent="-271463">
              <a:buSzPct val="75000"/>
              <a:buFont typeface="Arial" charset="0"/>
              <a:buNone/>
            </a:pPr>
            <a:r>
              <a:rPr lang="en-GB" dirty="0">
                <a:latin typeface="Calibri" pitchFamily="34" charset="0"/>
              </a:rPr>
              <a:t>	</a:t>
            </a:r>
            <a:r>
              <a:rPr lang="en-GB" dirty="0">
                <a:latin typeface="Calibri" pitchFamily="34" charset="0"/>
                <a:sym typeface="Wingdings"/>
              </a:rPr>
              <a:t> </a:t>
            </a:r>
            <a:r>
              <a:rPr lang="en-GB" sz="2200" dirty="0">
                <a:latin typeface="Calibri" pitchFamily="34" charset="0"/>
              </a:rPr>
              <a:t>the health care services which are reimbursed, their amounts and the conditions under which they are reimbursed are determined by the NIHDI in consultation with the various actors involved (</a:t>
            </a:r>
            <a:r>
              <a:rPr lang="en-US" sz="2200" dirty="0">
                <a:latin typeface="Calibri" pitchFamily="34" charset="0"/>
              </a:rPr>
              <a:t>health care providers, universities, health insurance funds), and confirmation by the management bodies and the minister (</a:t>
            </a:r>
            <a:r>
              <a:rPr lang="en-GB" sz="2200" dirty="0">
                <a:latin typeface="Calibri" pitchFamily="34" charset="0"/>
              </a:rPr>
              <a:t>taking into account the budgetary limits)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CA26F-5F87-4D60-A6EB-5B8A5C9BC9C6}" type="slidenum">
              <a:rPr lang="en-US" sz="800" smtClean="0"/>
              <a:pPr/>
              <a:t>25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312977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 marL="266700" indent="-266700">
              <a:lnSpc>
                <a:spcPct val="80000"/>
              </a:lnSpc>
              <a:buSzPct val="75000"/>
              <a:buFont typeface="Wingdings" pitchFamily="2" charset="2"/>
              <a:buChar char="ü"/>
            </a:pPr>
            <a:endParaRPr lang="en-GB" sz="2400" dirty="0">
              <a:latin typeface="Calibri" pitchFamily="34" charset="0"/>
            </a:endParaRPr>
          </a:p>
          <a:p>
            <a:pPr marL="266700" indent="-266700">
              <a:lnSpc>
                <a:spcPct val="80000"/>
              </a:lnSpc>
              <a:buSzPct val="75000"/>
              <a:buFont typeface="Wingdings" pitchFamily="2" charset="2"/>
              <a:buChar char="ü"/>
            </a:pPr>
            <a:r>
              <a:rPr lang="en-GB" sz="2400" dirty="0">
                <a:latin typeface="Calibri" pitchFamily="34" charset="0"/>
              </a:rPr>
              <a:t>medical care: 75 % of the conventional fees</a:t>
            </a:r>
          </a:p>
          <a:p>
            <a:pPr marL="266700" indent="-266700">
              <a:lnSpc>
                <a:spcPct val="80000"/>
              </a:lnSpc>
              <a:buSzPct val="75000"/>
              <a:buFont typeface="Wingdings" pitchFamily="2" charset="2"/>
              <a:buChar char="ü"/>
            </a:pPr>
            <a:r>
              <a:rPr lang="en-GB" sz="2400" dirty="0">
                <a:latin typeface="Calibri" pitchFamily="34" charset="0"/>
              </a:rPr>
              <a:t>pharmaceuticals: according to the category of the pharmaceutical</a:t>
            </a:r>
          </a:p>
          <a:p>
            <a:pPr lvl="2">
              <a:lnSpc>
                <a:spcPct val="80000"/>
              </a:lnSpc>
              <a:buSzPct val="75000"/>
              <a:buFont typeface="Wingdings" pitchFamily="2" charset="2"/>
              <a:buNone/>
            </a:pPr>
            <a:r>
              <a:rPr lang="en-GB" dirty="0">
                <a:latin typeface="Calibri" pitchFamily="34" charset="0"/>
              </a:rPr>
              <a:t>cat A (severe and prolonged diseases)      	100%</a:t>
            </a:r>
          </a:p>
          <a:p>
            <a:pPr lvl="2">
              <a:lnSpc>
                <a:spcPct val="80000"/>
              </a:lnSpc>
              <a:buSzPct val="75000"/>
              <a:buFont typeface="Wingdings" pitchFamily="2" charset="2"/>
              <a:buNone/>
            </a:pPr>
            <a:r>
              <a:rPr lang="en-GB" dirty="0">
                <a:latin typeface="Calibri" pitchFamily="34" charset="0"/>
              </a:rPr>
              <a:t>cat B (medicines useful from a</a:t>
            </a:r>
          </a:p>
          <a:p>
            <a:pPr lvl="2">
              <a:lnSpc>
                <a:spcPct val="80000"/>
              </a:lnSpc>
              <a:buSzPct val="75000"/>
              <a:buFont typeface="Wingdings" pitchFamily="2" charset="2"/>
              <a:buNone/>
            </a:pPr>
            <a:r>
              <a:rPr lang="en-GB" dirty="0">
                <a:latin typeface="Calibri" pitchFamily="34" charset="0"/>
              </a:rPr>
              <a:t>   		social and medical point of view)    	75%</a:t>
            </a:r>
          </a:p>
          <a:p>
            <a:pPr lvl="2">
              <a:lnSpc>
                <a:spcPct val="80000"/>
              </a:lnSpc>
              <a:buSzPct val="75000"/>
              <a:buFont typeface="Wingdings" pitchFamily="2" charset="2"/>
              <a:buNone/>
            </a:pPr>
            <a:r>
              <a:rPr lang="en-GB" dirty="0">
                <a:latin typeface="Calibri" pitchFamily="34" charset="0"/>
              </a:rPr>
              <a:t>cat C, Cs, </a:t>
            </a:r>
            <a:r>
              <a:rPr lang="en-GB" dirty="0" err="1">
                <a:latin typeface="Calibri" pitchFamily="34" charset="0"/>
              </a:rPr>
              <a:t>Cx</a:t>
            </a:r>
            <a:r>
              <a:rPr lang="en-GB" dirty="0">
                <a:latin typeface="Calibri" pitchFamily="34" charset="0"/>
              </a:rPr>
              <a:t> (medicines with a low                                    	therapeutic value)   		50% to 20%</a:t>
            </a:r>
          </a:p>
          <a:p>
            <a:pPr marL="266700" indent="-266700">
              <a:lnSpc>
                <a:spcPct val="80000"/>
              </a:lnSpc>
              <a:buSzPct val="75000"/>
              <a:buFont typeface="Wingdings" pitchFamily="2" charset="2"/>
              <a:buChar char="ü"/>
            </a:pPr>
            <a:r>
              <a:rPr lang="en-GB" sz="2400" dirty="0">
                <a:latin typeface="Calibri" pitchFamily="34" charset="0"/>
              </a:rPr>
              <a:t>hospitalisation: fixed amount per admission  + fixed amount per diem to be paid by the insured person (cost of stay, pharmaceuticals and clinical biology)       </a:t>
            </a:r>
            <a:r>
              <a:rPr lang="en-GB" sz="2000" dirty="0"/>
              <a:t>            				               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title"/>
          </p:nvPr>
        </p:nvSpPr>
        <p:spPr>
          <a:xfrm>
            <a:off x="1371600" y="16465"/>
            <a:ext cx="7772400" cy="1143000"/>
          </a:xfrm>
          <a:noFill/>
          <a:ln/>
        </p:spPr>
        <p:txBody>
          <a:bodyPr/>
          <a:lstStyle/>
          <a:p>
            <a:r>
              <a:rPr lang="en-GB" i="1" dirty="0">
                <a:latin typeface="Calibri" pitchFamily="34" charset="0"/>
              </a:rPr>
              <a:t>What is the insurance contribution ?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CA26F-5F87-4D60-A6EB-5B8A5C9BC9C6}" type="slidenum">
              <a:rPr lang="en-US" sz="800" smtClean="0"/>
              <a:pPr/>
              <a:t>26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6109389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0"/>
            <a:ext cx="7772400" cy="1143000"/>
          </a:xfrm>
        </p:spPr>
        <p:txBody>
          <a:bodyPr/>
          <a:lstStyle/>
          <a:p>
            <a:r>
              <a:rPr lang="en-GB" i="1" dirty="0">
                <a:latin typeface="Calibri" pitchFamily="34" charset="0"/>
              </a:rPr>
              <a:t>What is the insurance contribution ?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endParaRPr lang="en-GB" dirty="0"/>
          </a:p>
          <a:p>
            <a:pPr marL="266700" indent="-266700">
              <a:buSzPct val="75000"/>
              <a:buFont typeface="Wingdings" pitchFamily="2" charset="2"/>
              <a:buChar char="ü"/>
            </a:pPr>
            <a:r>
              <a:rPr lang="en-GB" sz="2400" dirty="0">
                <a:latin typeface="Calibri" pitchFamily="34" charset="0"/>
              </a:rPr>
              <a:t>social corrections</a:t>
            </a:r>
          </a:p>
          <a:p>
            <a:pPr marL="809625" lvl="2" indent="-266700">
              <a:buSzPct val="75000"/>
            </a:pPr>
            <a:r>
              <a:rPr lang="en-GB" dirty="0">
                <a:latin typeface="Calibri" pitchFamily="34" charset="0"/>
              </a:rPr>
              <a:t>system “BIM” / OMNIO</a:t>
            </a:r>
          </a:p>
          <a:p>
            <a:pPr marL="809625" lvl="2" indent="-266700">
              <a:buSzPct val="75000"/>
            </a:pPr>
            <a:r>
              <a:rPr lang="en-GB" dirty="0">
                <a:latin typeface="Calibri" pitchFamily="34" charset="0"/>
              </a:rPr>
              <a:t>system of maximum billing (MAF)</a:t>
            </a:r>
          </a:p>
          <a:p>
            <a:pPr marL="809625" lvl="2" indent="-266700">
              <a:buSzPct val="75000"/>
            </a:pPr>
            <a:r>
              <a:rPr lang="en-GB" dirty="0">
                <a:latin typeface="Calibri" pitchFamily="34" charset="0"/>
              </a:rPr>
              <a:t>fixed payment systems (patients suffering from a chronic disease, incontinence material, ...)</a:t>
            </a:r>
          </a:p>
          <a:p>
            <a:pPr marL="809625" lvl="2" indent="-266700">
              <a:buSzPct val="75000"/>
            </a:pPr>
            <a:r>
              <a:rPr lang="en-GB" dirty="0">
                <a:latin typeface="Calibri" pitchFamily="34" charset="0"/>
              </a:rPr>
              <a:t>Special Solidarity Fund</a:t>
            </a:r>
            <a:endParaRPr lang="fr-BE" dirty="0">
              <a:latin typeface="Calibri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CA26F-5F87-4D60-A6EB-5B8A5C9BC9C6}" type="slidenum">
              <a:rPr lang="en-US" sz="800" smtClean="0"/>
              <a:pPr/>
              <a:t>27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8561436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en-GB" sz="3200" b="1" dirty="0"/>
          </a:p>
          <a:p>
            <a:pPr algn="ctr">
              <a:buFontTx/>
              <a:buNone/>
            </a:pPr>
            <a:r>
              <a:rPr lang="en-GB" sz="3600" b="1" i="1" dirty="0">
                <a:latin typeface="Calibri" pitchFamily="34" charset="0"/>
              </a:rPr>
              <a:t>V. </a:t>
            </a:r>
          </a:p>
          <a:p>
            <a:pPr algn="ctr">
              <a:buFontTx/>
              <a:buNone/>
            </a:pPr>
            <a:r>
              <a:rPr lang="en-GB" sz="3600" b="1" i="1" dirty="0">
                <a:latin typeface="Calibri" pitchFamily="34" charset="0"/>
              </a:rPr>
              <a:t>Conclusion :</a:t>
            </a:r>
          </a:p>
          <a:p>
            <a:pPr algn="ctr">
              <a:buFontTx/>
              <a:buNone/>
            </a:pPr>
            <a:r>
              <a:rPr lang="en-GB" sz="3600" b="1" i="1" dirty="0">
                <a:latin typeface="Calibri" pitchFamily="34" charset="0"/>
              </a:rPr>
              <a:t>key characteristics of the federal compulsory health care insurance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CA26F-5F87-4D60-A6EB-5B8A5C9BC9C6}" type="slidenum">
              <a:rPr lang="en-US" sz="800" smtClean="0"/>
              <a:pPr/>
              <a:t>28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9963878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552" y="1556792"/>
            <a:ext cx="8424936" cy="4114800"/>
          </a:xfrm>
        </p:spPr>
        <p:txBody>
          <a:bodyPr/>
          <a:lstStyle/>
          <a:p>
            <a:pPr marL="266700" indent="-266700">
              <a:lnSpc>
                <a:spcPct val="90000"/>
              </a:lnSpc>
              <a:buSzPct val="75000"/>
              <a:buFont typeface="Wingdings" pitchFamily="2" charset="2"/>
              <a:buChar char="ü"/>
            </a:pPr>
            <a:endParaRPr lang="en-GB" sz="2400" dirty="0">
              <a:latin typeface="Calibri" pitchFamily="34" charset="0"/>
            </a:endParaRPr>
          </a:p>
          <a:p>
            <a:pPr marL="266700" indent="-266700">
              <a:lnSpc>
                <a:spcPct val="90000"/>
              </a:lnSpc>
              <a:buSzPct val="75000"/>
              <a:buFont typeface="Wingdings" pitchFamily="2" charset="2"/>
              <a:buChar char="ü"/>
            </a:pPr>
            <a:r>
              <a:rPr lang="en-GB" sz="2400" dirty="0">
                <a:latin typeface="Calibri" pitchFamily="34" charset="0"/>
              </a:rPr>
              <a:t>compulsory scheme with universal coverage (reimbursement  system)</a:t>
            </a:r>
          </a:p>
          <a:p>
            <a:pPr marL="0" indent="0" defTabSz="644525">
              <a:lnSpc>
                <a:spcPct val="90000"/>
              </a:lnSpc>
              <a:spcBef>
                <a:spcPts val="0"/>
              </a:spcBef>
              <a:buSzPct val="75000"/>
              <a:buNone/>
              <a:tabLst>
                <a:tab pos="895350" algn="l"/>
              </a:tabLst>
            </a:pPr>
            <a:r>
              <a:rPr lang="en-GB" sz="2400" dirty="0">
                <a:latin typeface="Calibri" pitchFamily="34" charset="0"/>
              </a:rPr>
              <a:t>	=&gt; </a:t>
            </a:r>
            <a:r>
              <a:rPr lang="en-GB" sz="2400" i="1" dirty="0">
                <a:latin typeface="Calibri" pitchFamily="34" charset="0"/>
              </a:rPr>
              <a:t>principle of solidarity and fairness</a:t>
            </a:r>
          </a:p>
          <a:p>
            <a:pPr marL="266700" indent="-266700">
              <a:lnSpc>
                <a:spcPct val="90000"/>
              </a:lnSpc>
              <a:buSzPct val="75000"/>
              <a:buFont typeface="Wingdings" pitchFamily="2" charset="2"/>
              <a:buChar char="ü"/>
            </a:pPr>
            <a:r>
              <a:rPr lang="en-GB" sz="2400" dirty="0">
                <a:latin typeface="Calibri" pitchFamily="34" charset="0"/>
              </a:rPr>
              <a:t>free choice for patients and large offer of health care providers and services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en-GB" sz="2400" dirty="0">
                <a:latin typeface="Calibri" pitchFamily="34" charset="0"/>
              </a:rPr>
              <a:t> 		=&gt; </a:t>
            </a:r>
            <a:r>
              <a:rPr lang="en-GB" sz="2400" i="1" dirty="0">
                <a:latin typeface="Calibri" pitchFamily="34" charset="0"/>
              </a:rPr>
              <a:t>principle of accessibility</a:t>
            </a:r>
          </a:p>
          <a:p>
            <a:pPr marL="266700" indent="-266700">
              <a:lnSpc>
                <a:spcPct val="90000"/>
              </a:lnSpc>
              <a:buSzPct val="75000"/>
              <a:buFont typeface="Wingdings" pitchFamily="2" charset="2"/>
              <a:buChar char="ü"/>
            </a:pPr>
            <a:r>
              <a:rPr lang="en-GB" sz="2400" dirty="0">
                <a:latin typeface="Calibri" pitchFamily="34" charset="0"/>
              </a:rPr>
              <a:t>large benefit basket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en-GB" sz="2400" dirty="0">
                <a:latin typeface="Calibri" pitchFamily="34" charset="0"/>
              </a:rPr>
              <a:t>   		=&gt; </a:t>
            </a:r>
            <a:r>
              <a:rPr lang="en-GB" sz="2400" i="1" dirty="0">
                <a:latin typeface="Calibri" pitchFamily="34" charset="0"/>
              </a:rPr>
              <a:t>principle of responsiveness</a:t>
            </a:r>
          </a:p>
          <a:p>
            <a:pPr marL="266700" indent="-266700">
              <a:lnSpc>
                <a:spcPct val="90000"/>
              </a:lnSpc>
              <a:buSzPct val="75000"/>
              <a:buFont typeface="Wingdings" pitchFamily="2" charset="2"/>
              <a:buChar char="ü"/>
            </a:pPr>
            <a:r>
              <a:rPr lang="en-GB" sz="2400" dirty="0">
                <a:latin typeface="Calibri" pitchFamily="34" charset="0"/>
              </a:rPr>
              <a:t>state controlled, executed by private not for profit organisations 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GB" sz="2400" dirty="0">
                <a:latin typeface="Calibri" pitchFamily="34" charset="0"/>
              </a:rPr>
              <a:t>  	=&gt; </a:t>
            </a:r>
            <a:r>
              <a:rPr lang="en-GB" sz="2400" i="1" dirty="0">
                <a:latin typeface="Calibri" pitchFamily="34" charset="0"/>
              </a:rPr>
              <a:t>principle of subsidiarity</a:t>
            </a:r>
          </a:p>
          <a:p>
            <a:pPr marL="266700" indent="-266700">
              <a:buSzPct val="75000"/>
              <a:buFont typeface="Wingdings" pitchFamily="2" charset="2"/>
              <a:buChar char="ü"/>
            </a:pPr>
            <a:endParaRPr lang="en-GB" sz="2400" dirty="0">
              <a:latin typeface="Calibri" pitchFamily="34" charset="0"/>
            </a:endParaRP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title"/>
          </p:nvPr>
        </p:nvSpPr>
        <p:spPr>
          <a:xfrm>
            <a:off x="1372405" y="4952"/>
            <a:ext cx="7772400" cy="1143000"/>
          </a:xfrm>
          <a:noFill/>
          <a:ln/>
        </p:spPr>
        <p:txBody>
          <a:bodyPr/>
          <a:lstStyle/>
          <a:p>
            <a:r>
              <a:rPr lang="en-GB" i="1" dirty="0">
                <a:latin typeface="Calibri" pitchFamily="34" charset="0"/>
              </a:rPr>
              <a:t>Key characteristics of the compulsory health care insurance (1)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88224" y="6237312"/>
            <a:ext cx="2133600" cy="476250"/>
          </a:xfrm>
        </p:spPr>
        <p:txBody>
          <a:bodyPr/>
          <a:lstStyle/>
          <a:p>
            <a:fld id="{017CA26F-5F87-4D60-A6EB-5B8A5C9BC9C6}" type="slidenum">
              <a:rPr lang="en-US" sz="800" smtClean="0">
                <a:solidFill>
                  <a:srgbClr val="000000"/>
                </a:solidFill>
              </a:rPr>
              <a:pPr/>
              <a:t>29</a:t>
            </a:fld>
            <a:endParaRPr lang="en-US" sz="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637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en-GB" sz="3200" b="1" dirty="0"/>
          </a:p>
          <a:p>
            <a:pPr algn="ctr">
              <a:buFontTx/>
              <a:buNone/>
            </a:pPr>
            <a:r>
              <a:rPr lang="en-GB" sz="3600" b="1" i="1" dirty="0">
                <a:latin typeface="Calibri" pitchFamily="34" charset="0"/>
              </a:rPr>
              <a:t>I. </a:t>
            </a:r>
          </a:p>
          <a:p>
            <a:pPr algn="ctr">
              <a:buFontTx/>
              <a:buNone/>
            </a:pPr>
            <a:r>
              <a:rPr lang="en-GB" sz="3600" b="1" i="1" dirty="0">
                <a:latin typeface="Calibri" pitchFamily="34" charset="0"/>
              </a:rPr>
              <a:t>Introduction</a:t>
            </a:r>
            <a:endParaRPr lang="nl-BE" sz="3600" b="1" i="1" dirty="0">
              <a:latin typeface="Calibri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CA26F-5F87-4D60-A6EB-5B8A5C9BC9C6}" type="slidenum">
              <a:rPr lang="en-US" sz="800" smtClean="0"/>
              <a:pPr/>
              <a:t>3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49897307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696" y="20717"/>
            <a:ext cx="7295470" cy="1143000"/>
          </a:xfrm>
        </p:spPr>
        <p:txBody>
          <a:bodyPr/>
          <a:lstStyle/>
          <a:p>
            <a:r>
              <a:rPr lang="en-GB" i="1" dirty="0">
                <a:latin typeface="Calibri" pitchFamily="34" charset="0"/>
              </a:rPr>
              <a:t>Key characteristics of the compulsory health care system (1)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marL="266700" indent="-266700">
              <a:buSzPct val="75000"/>
              <a:buFont typeface="Wingdings" pitchFamily="2" charset="2"/>
              <a:buChar char="ü"/>
            </a:pPr>
            <a:endParaRPr lang="en-GB" sz="2400" dirty="0">
              <a:latin typeface="Calibri" pitchFamily="34" charset="0"/>
            </a:endParaRPr>
          </a:p>
          <a:p>
            <a:pPr marL="266700" indent="-266700">
              <a:lnSpc>
                <a:spcPct val="90000"/>
              </a:lnSpc>
              <a:buSzPct val="75000"/>
              <a:buFont typeface="Wingdings" pitchFamily="2" charset="2"/>
              <a:buChar char="ü"/>
            </a:pPr>
            <a:r>
              <a:rPr lang="en-GB" sz="2400" dirty="0">
                <a:latin typeface="Calibri" pitchFamily="34" charset="0"/>
              </a:rPr>
              <a:t>managed jointly by all stakeholders (</a:t>
            </a:r>
            <a:r>
              <a:rPr lang="en-GB" sz="2200" dirty="0">
                <a:latin typeface="Calibri" pitchFamily="34" charset="0"/>
              </a:rPr>
              <a:t>management, consultation and agreements by and with social partners, health insurance funds and health care providers</a:t>
            </a:r>
            <a:r>
              <a:rPr lang="en-GB" sz="2400" dirty="0">
                <a:latin typeface="Calibri" pitchFamily="34" charset="0"/>
              </a:rPr>
              <a:t>) 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en-GB" sz="2400" dirty="0">
                <a:latin typeface="Calibri" pitchFamily="34" charset="0"/>
              </a:rPr>
              <a:t> 		=&gt; </a:t>
            </a:r>
            <a:r>
              <a:rPr lang="en-GB" sz="2400" i="1" dirty="0">
                <a:latin typeface="Calibri" pitchFamily="34" charset="0"/>
              </a:rPr>
              <a:t>principle of responsible partnership</a:t>
            </a:r>
          </a:p>
          <a:p>
            <a:pPr marL="266700" indent="-266700">
              <a:lnSpc>
                <a:spcPct val="90000"/>
              </a:lnSpc>
              <a:buSzPct val="75000"/>
              <a:buFont typeface="Wingdings" pitchFamily="2" charset="2"/>
              <a:buChar char="ü"/>
            </a:pPr>
            <a:r>
              <a:rPr lang="en-GB" sz="2400" dirty="0">
                <a:latin typeface="Calibri" pitchFamily="34" charset="0"/>
              </a:rPr>
              <a:t>pretty good score in terms of accessibility</a:t>
            </a:r>
          </a:p>
          <a:p>
            <a:pPr marL="266700" indent="-266700">
              <a:lnSpc>
                <a:spcPct val="90000"/>
              </a:lnSpc>
              <a:buSzPct val="75000"/>
              <a:buFont typeface="Wingdings" pitchFamily="2" charset="2"/>
              <a:buChar char="ü"/>
            </a:pPr>
            <a:r>
              <a:rPr lang="en-GB" sz="2400" dirty="0">
                <a:latin typeface="Calibri" pitchFamily="34" charset="0"/>
              </a:rPr>
              <a:t>fee of the health care provider is mainly based on the medical service provided</a:t>
            </a:r>
          </a:p>
          <a:p>
            <a:pPr marL="266700" indent="-266700">
              <a:lnSpc>
                <a:spcPct val="90000"/>
              </a:lnSpc>
              <a:buSzPct val="75000"/>
              <a:buFont typeface="Wingdings" pitchFamily="2" charset="2"/>
              <a:buChar char="ü"/>
            </a:pPr>
            <a:r>
              <a:rPr lang="en-GB" sz="2400" dirty="0">
                <a:latin typeface="Calibri" pitchFamily="34" charset="0"/>
              </a:rPr>
              <a:t>focus on the vertical organization (structure with compartments) rather than the horizontal approach (integrated care)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CA26F-5F87-4D60-A6EB-5B8A5C9BC9C6}" type="slidenum">
              <a:rPr lang="en-US" sz="800" smtClean="0"/>
              <a:pPr/>
              <a:t>30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96128034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857356" y="457200"/>
            <a:ext cx="7058044" cy="1143000"/>
          </a:xfrm>
        </p:spPr>
        <p:txBody>
          <a:bodyPr/>
          <a:lstStyle/>
          <a:p>
            <a:endParaRPr lang="en-GB" sz="2400" i="1" dirty="0"/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600" y="1824216"/>
            <a:ext cx="7920880" cy="4485104"/>
          </a:xfrm>
        </p:spPr>
        <p:txBody>
          <a:bodyPr/>
          <a:lstStyle/>
          <a:p>
            <a:pPr algn="ctr">
              <a:buNone/>
            </a:pPr>
            <a:r>
              <a:rPr lang="en-GB" sz="2400" dirty="0">
                <a:latin typeface="Calibri" pitchFamily="34" charset="0"/>
              </a:rPr>
              <a:t>Thank you for your attention. </a:t>
            </a:r>
          </a:p>
          <a:p>
            <a:pPr algn="ctr"/>
            <a:endParaRPr lang="en-GB" sz="2400" dirty="0">
              <a:latin typeface="Calibri" pitchFamily="34" charset="0"/>
            </a:endParaRPr>
          </a:p>
          <a:p>
            <a:pPr algn="ctr">
              <a:buFont typeface="Wingdings" pitchFamily="2" charset="2"/>
              <a:buChar char="ü"/>
            </a:pPr>
            <a:endParaRPr lang="en-GB" sz="2400" dirty="0">
              <a:latin typeface="Calibri" pitchFamily="34" charset="0"/>
            </a:endParaRPr>
          </a:p>
          <a:p>
            <a:pPr algn="ctr">
              <a:buFont typeface="Wingdings" pitchFamily="2" charset="2"/>
              <a:buChar char="ü"/>
            </a:pPr>
            <a:endParaRPr lang="en-GB" sz="2400" dirty="0">
              <a:latin typeface="Calibri" pitchFamily="34" charset="0"/>
            </a:endParaRPr>
          </a:p>
          <a:p>
            <a:pPr algn="ctr">
              <a:buFont typeface="Wingdings" pitchFamily="2" charset="2"/>
              <a:buChar char="ü"/>
            </a:pPr>
            <a:endParaRPr lang="en-GB" sz="2400" dirty="0">
              <a:latin typeface="Calibri" pitchFamily="34" charset="0"/>
            </a:endParaRPr>
          </a:p>
          <a:p>
            <a:pPr algn="ctr">
              <a:buFont typeface="Wingdings" pitchFamily="2" charset="2"/>
              <a:buChar char="ü"/>
            </a:pPr>
            <a:endParaRPr lang="en-GB" sz="2400" dirty="0">
              <a:latin typeface="Calibri" pitchFamily="34" charset="0"/>
            </a:endParaRPr>
          </a:p>
          <a:p>
            <a:pPr algn="ctr">
              <a:buFont typeface="Wingdings" pitchFamily="2" charset="2"/>
              <a:buChar char="ü"/>
            </a:pPr>
            <a:endParaRPr lang="en-GB" sz="2400" dirty="0">
              <a:latin typeface="Calibri" pitchFamily="34" charset="0"/>
            </a:endParaRPr>
          </a:p>
          <a:p>
            <a:pPr algn="ctr">
              <a:buNone/>
            </a:pPr>
            <a:endParaRPr lang="en-GB" sz="2400" dirty="0">
              <a:latin typeface="Calibri" pitchFamily="34" charset="0"/>
            </a:endParaRPr>
          </a:p>
          <a:p>
            <a:pPr algn="ctr">
              <a:spcBef>
                <a:spcPts val="1800"/>
              </a:spcBef>
              <a:buNone/>
            </a:pPr>
            <a:r>
              <a:rPr lang="en-GB" sz="2400" dirty="0">
                <a:latin typeface="Calibri" pitchFamily="34" charset="0"/>
              </a:rPr>
              <a:t>More information</a:t>
            </a:r>
            <a:r>
              <a:rPr lang="nl-NL" sz="2400" dirty="0">
                <a:latin typeface="Calibri" pitchFamily="34" charset="0"/>
              </a:rPr>
              <a:t> : </a:t>
            </a:r>
          </a:p>
          <a:p>
            <a:pPr algn="ctr">
              <a:spcBef>
                <a:spcPts val="0"/>
              </a:spcBef>
              <a:buNone/>
            </a:pPr>
            <a:r>
              <a:rPr lang="nl-NL" sz="2400" dirty="0">
                <a:latin typeface="Calibri" pitchFamily="34" charset="0"/>
                <a:hlinkClick r:id="rId3"/>
              </a:rPr>
              <a:t>www.riziv.fgov.be</a:t>
            </a:r>
            <a:r>
              <a:rPr lang="nl-NL" sz="2400" dirty="0">
                <a:latin typeface="Calibri" pitchFamily="34" charset="0"/>
              </a:rPr>
              <a:t> or </a:t>
            </a:r>
            <a:r>
              <a:rPr lang="nl-NL" sz="2400" dirty="0">
                <a:latin typeface="Calibri" pitchFamily="34" charset="0"/>
                <a:hlinkClick r:id="rId4"/>
              </a:rPr>
              <a:t>www.inami.fgov.be</a:t>
            </a:r>
            <a:r>
              <a:rPr lang="nl-NL" sz="2400" dirty="0">
                <a:latin typeface="Calibri" pitchFamily="34" charset="0"/>
              </a:rPr>
              <a:t> ; or </a:t>
            </a:r>
            <a:r>
              <a:rPr lang="nl-NL" sz="2400" dirty="0">
                <a:latin typeface="Calibri" pitchFamily="34" charset="0"/>
                <a:hlinkClick r:id="rId5"/>
              </a:rPr>
              <a:t>rir@riziv.fgov.be</a:t>
            </a:r>
            <a:endParaRPr lang="nl-NL" sz="2400" dirty="0">
              <a:latin typeface="Calibri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CA26F-5F87-4D60-A6EB-5B8A5C9BC9C6}" type="slidenum">
              <a:rPr lang="en-US" sz="800" smtClean="0"/>
              <a:pPr/>
              <a:t>31</a:t>
            </a:fld>
            <a:endParaRPr lang="en-US" sz="800" dirty="0"/>
          </a:p>
        </p:txBody>
      </p:sp>
      <p:pic>
        <p:nvPicPr>
          <p:cNvPr id="8" name="Picture 7" descr="Afbeeldingsresultaat voor tekening man met vraagtekens">
            <a:hlinkClick r:id="rId6" tgtFrame="&quot;_blank&quot;"/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276872"/>
            <a:ext cx="5943600" cy="30710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69593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25410"/>
            <a:ext cx="7620000" cy="1143000"/>
          </a:xfrm>
        </p:spPr>
        <p:txBody>
          <a:bodyPr/>
          <a:lstStyle/>
          <a:p>
            <a:r>
              <a:rPr lang="en-GB" i="1" dirty="0">
                <a:latin typeface="Calibri" pitchFamily="34" charset="0"/>
              </a:rPr>
              <a:t>Historical overview (1)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66700" lvl="1" indent="-266700">
              <a:buSzPct val="75000"/>
              <a:buFont typeface="Wingdings" pitchFamily="2" charset="2"/>
              <a:buChar char="ü"/>
            </a:pPr>
            <a:r>
              <a:rPr lang="en-GB" dirty="0">
                <a:latin typeface="Calibri" pitchFamily="34" charset="0"/>
              </a:rPr>
              <a:t>19</a:t>
            </a:r>
            <a:r>
              <a:rPr lang="en-GB" baseline="30000" dirty="0">
                <a:latin typeface="Calibri" pitchFamily="34" charset="0"/>
              </a:rPr>
              <a:t>th</a:t>
            </a:r>
            <a:r>
              <a:rPr lang="en-GB" dirty="0">
                <a:latin typeface="Calibri" pitchFamily="34" charset="0"/>
              </a:rPr>
              <a:t> century: origins health insurance system with creation mutual benefit societies, e.g. voluntary sickness funds or “</a:t>
            </a:r>
            <a:r>
              <a:rPr lang="en-GB" i="1" dirty="0" err="1">
                <a:latin typeface="Calibri" pitchFamily="34" charset="0"/>
              </a:rPr>
              <a:t>mutualities</a:t>
            </a:r>
            <a:r>
              <a:rPr lang="en-GB" i="1" dirty="0">
                <a:latin typeface="Calibri" pitchFamily="34" charset="0"/>
              </a:rPr>
              <a:t>”</a:t>
            </a:r>
          </a:p>
          <a:p>
            <a:pPr marL="266700" lvl="1" indent="-266700">
              <a:buSzPct val="75000"/>
              <a:buFont typeface="Wingdings" pitchFamily="2" charset="2"/>
              <a:buChar char="ü"/>
            </a:pPr>
            <a:r>
              <a:rPr lang="en-GB" dirty="0">
                <a:latin typeface="Calibri" pitchFamily="34" charset="0"/>
              </a:rPr>
              <a:t>1894: sickness fund act</a:t>
            </a:r>
          </a:p>
          <a:p>
            <a:pPr marL="266700" lvl="1" indent="-266700">
              <a:buSzPct val="75000"/>
              <a:buFont typeface="Wingdings" pitchFamily="2" charset="2"/>
              <a:buChar char="ü"/>
            </a:pPr>
            <a:r>
              <a:rPr lang="en-GB" dirty="0">
                <a:latin typeface="Calibri" pitchFamily="34" charset="0"/>
              </a:rPr>
              <a:t>beginning 20</a:t>
            </a:r>
            <a:r>
              <a:rPr lang="en-GB" baseline="30000" dirty="0">
                <a:latin typeface="Calibri" pitchFamily="34" charset="0"/>
              </a:rPr>
              <a:t>th</a:t>
            </a:r>
            <a:r>
              <a:rPr lang="en-GB" dirty="0">
                <a:latin typeface="Calibri" pitchFamily="34" charset="0"/>
              </a:rPr>
              <a:t> century: creation of unions of health care funds according to political or ideological background</a:t>
            </a:r>
          </a:p>
          <a:p>
            <a:pPr marL="266700" lvl="1" indent="-266700">
              <a:buSzPct val="75000"/>
              <a:buFont typeface="Wingdings" pitchFamily="2" charset="2"/>
              <a:buChar char="ü"/>
            </a:pPr>
            <a:r>
              <a:rPr lang="en-GB" dirty="0">
                <a:latin typeface="Calibri" pitchFamily="34" charset="0"/>
              </a:rPr>
              <a:t>1944: introduction of the compulsory social security for salaried workers</a:t>
            </a:r>
          </a:p>
          <a:p>
            <a:pPr marL="266700" lvl="1" indent="-266700">
              <a:buSzPct val="75000"/>
              <a:buFont typeface="Wingdings" pitchFamily="2" charset="2"/>
              <a:buChar char="ü"/>
            </a:pPr>
            <a:r>
              <a:rPr lang="en-GB" dirty="0">
                <a:latin typeface="Calibri" pitchFamily="34" charset="0"/>
              </a:rPr>
              <a:t>1963: health insurance act &amp; hospital act</a:t>
            </a:r>
          </a:p>
          <a:p>
            <a:pPr marL="266700" lvl="1" indent="-266700">
              <a:buSzPct val="75000"/>
              <a:buFont typeface="Wingdings" pitchFamily="2" charset="2"/>
              <a:buChar char="ü"/>
            </a:pPr>
            <a:r>
              <a:rPr lang="en-GB" dirty="0">
                <a:latin typeface="Calibri" pitchFamily="34" charset="0"/>
              </a:rPr>
              <a:t>1990: (new) sickness fund act</a:t>
            </a:r>
          </a:p>
          <a:p>
            <a:pPr>
              <a:lnSpc>
                <a:spcPct val="130000"/>
              </a:lnSpc>
              <a:buFont typeface="Wingdings" pitchFamily="2" charset="2"/>
              <a:buNone/>
            </a:pPr>
            <a:endParaRPr lang="en-GB" sz="1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CA26F-5F87-4D60-A6EB-5B8A5C9BC9C6}" type="slidenum">
              <a:rPr lang="en-US" sz="800" smtClean="0"/>
              <a:pPr/>
              <a:t>4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4290956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4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4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0" grpId="0"/>
      <p:bldP spid="942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25410"/>
            <a:ext cx="7620000" cy="1143000"/>
          </a:xfrm>
        </p:spPr>
        <p:txBody>
          <a:bodyPr/>
          <a:lstStyle/>
          <a:p>
            <a:r>
              <a:rPr lang="en-GB" i="1" dirty="0">
                <a:latin typeface="Calibri" pitchFamily="34" charset="0"/>
              </a:rPr>
              <a:t>Historical overview (2)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66700" lvl="1" indent="-266700">
              <a:buSzPct val="75000"/>
              <a:buFont typeface="Wingdings" pitchFamily="2" charset="2"/>
              <a:buChar char="ü"/>
            </a:pPr>
            <a:r>
              <a:rPr lang="en-GB" dirty="0">
                <a:latin typeface="Calibri" pitchFamily="34" charset="0"/>
              </a:rPr>
              <a:t>1993: health insurance reform act </a:t>
            </a:r>
            <a:r>
              <a:rPr lang="en-GB" sz="2000" dirty="0">
                <a:latin typeface="Calibri" pitchFamily="34" charset="0"/>
              </a:rPr>
              <a:t>(reform of the NIHDI management structure, introduction of stricter budgetary procedure and expenditure control, and measures to reinforce the financial responsibility of the care providers)</a:t>
            </a:r>
          </a:p>
          <a:p>
            <a:pPr marL="266700" lvl="1" indent="-266700">
              <a:buSzPct val="75000"/>
              <a:buFont typeface="Wingdings" pitchFamily="2" charset="2"/>
              <a:buChar char="ü"/>
            </a:pPr>
            <a:r>
              <a:rPr lang="en-GB" dirty="0">
                <a:latin typeface="Calibri" pitchFamily="34" charset="0"/>
              </a:rPr>
              <a:t>1994: reform of sickness funds </a:t>
            </a:r>
            <a:r>
              <a:rPr lang="en-GB" sz="2000" dirty="0">
                <a:latin typeface="Calibri" pitchFamily="34" charset="0"/>
              </a:rPr>
              <a:t>(increased accountability of sickness funds for health expenditure)</a:t>
            </a:r>
            <a:endParaRPr lang="en-GB" dirty="0">
              <a:latin typeface="Calibri" pitchFamily="34" charset="0"/>
            </a:endParaRPr>
          </a:p>
          <a:p>
            <a:pPr marL="266700" lvl="1" indent="-266700">
              <a:buSzPct val="75000"/>
              <a:buFont typeface="Wingdings" pitchFamily="2" charset="2"/>
              <a:buChar char="ü"/>
            </a:pPr>
            <a:r>
              <a:rPr lang="en-GB" dirty="0">
                <a:latin typeface="Calibri" pitchFamily="34" charset="0"/>
              </a:rPr>
              <a:t>1998: reform of eligibility  of </a:t>
            </a:r>
            <a:r>
              <a:rPr lang="en-GB">
                <a:latin typeface="Calibri" pitchFamily="34" charset="0"/>
              </a:rPr>
              <a:t>health insu</a:t>
            </a:r>
            <a:endParaRPr lang="en-GB" dirty="0">
              <a:latin typeface="Calibri" pitchFamily="34" charset="0"/>
            </a:endParaRPr>
          </a:p>
          <a:p>
            <a:pPr marL="266700" lvl="1" indent="-266700">
              <a:buSzPct val="75000"/>
              <a:buFont typeface="Wingdings" pitchFamily="2" charset="2"/>
              <a:buChar char="ü"/>
            </a:pPr>
            <a:r>
              <a:rPr lang="en-GB" dirty="0">
                <a:latin typeface="Calibri" pitchFamily="34" charset="0"/>
              </a:rPr>
              <a:t>2002: hospital financing reform</a:t>
            </a:r>
          </a:p>
          <a:p>
            <a:pPr marL="266700" lvl="1" indent="-266700">
              <a:buSzPct val="75000"/>
              <a:buFont typeface="Wingdings" pitchFamily="2" charset="2"/>
              <a:buChar char="ü"/>
            </a:pPr>
            <a:r>
              <a:rPr lang="en-GB" dirty="0">
                <a:latin typeface="Calibri" pitchFamily="34" charset="0"/>
              </a:rPr>
              <a:t>2006: GP </a:t>
            </a:r>
            <a:r>
              <a:rPr lang="en-GB" dirty="0" err="1">
                <a:latin typeface="Calibri" pitchFamily="34" charset="0"/>
              </a:rPr>
              <a:t>Impulseo</a:t>
            </a:r>
            <a:r>
              <a:rPr lang="en-GB" dirty="0">
                <a:latin typeface="Calibri" pitchFamily="34" charset="0"/>
              </a:rPr>
              <a:t> fund I </a:t>
            </a:r>
            <a:r>
              <a:rPr lang="en-GB" sz="2000" dirty="0">
                <a:latin typeface="Calibri" pitchFamily="34" charset="0"/>
              </a:rPr>
              <a:t>(special fund to support doctors to start up a practice in a region with a shortage of GPs)</a:t>
            </a:r>
          </a:p>
          <a:p>
            <a:pPr marL="266700" lvl="1" indent="-266700">
              <a:buSzPct val="75000"/>
              <a:buFont typeface="Wingdings" pitchFamily="2" charset="2"/>
              <a:buChar char="ü"/>
            </a:pPr>
            <a:r>
              <a:rPr lang="en-GB" dirty="0">
                <a:latin typeface="Calibri" pitchFamily="34" charset="0"/>
              </a:rPr>
              <a:t>1980, 1993, 2014: state reform with devolution of powers from federal level to the level of the federated entities</a:t>
            </a:r>
          </a:p>
          <a:p>
            <a:pPr marL="266700" lvl="1" indent="-266700">
              <a:buSzPct val="75000"/>
              <a:buFont typeface="Wingdings" pitchFamily="2" charset="2"/>
              <a:buChar char="ü"/>
            </a:pPr>
            <a:endParaRPr lang="en-GB" sz="2000" dirty="0">
              <a:latin typeface="Calibri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CA26F-5F87-4D60-A6EB-5B8A5C9BC9C6}" type="slidenum">
              <a:rPr lang="en-US" sz="800" smtClean="0"/>
              <a:pPr/>
              <a:t>5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973591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4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4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0" grpId="0"/>
      <p:bldP spid="942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755577" y="1556792"/>
          <a:ext cx="7776864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/>
        </p:nvGraphicFramePr>
        <p:xfrm>
          <a:off x="758473" y="1556792"/>
          <a:ext cx="7806681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E1D3C-AD19-4CDD-80CD-60F8AD1E202A}" type="slidenum">
              <a:rPr lang="en-US" sz="800" smtClean="0"/>
              <a:pPr/>
              <a:t>6</a:t>
            </a:fld>
            <a:endParaRPr lang="en-US" sz="800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>
                <a:latin typeface="Calibri" pitchFamily="34" charset="0"/>
              </a:rPr>
              <a:t>Goals of the Belgian health care system</a:t>
            </a:r>
          </a:p>
        </p:txBody>
      </p:sp>
    </p:spTree>
    <p:extLst>
      <p:ext uri="{BB962C8B-B14F-4D97-AF65-F5344CB8AC3E}">
        <p14:creationId xmlns:p14="http://schemas.microsoft.com/office/powerpoint/2010/main" val="3181737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en-GB" sz="3200" b="1" i="1" dirty="0"/>
          </a:p>
          <a:p>
            <a:pPr algn="ctr">
              <a:buFontTx/>
              <a:buNone/>
            </a:pPr>
            <a:r>
              <a:rPr lang="en-GB" sz="3600" b="1" i="1" dirty="0">
                <a:latin typeface="Calibri" pitchFamily="34" charset="0"/>
              </a:rPr>
              <a:t>II.  </a:t>
            </a:r>
          </a:p>
          <a:p>
            <a:pPr algn="ctr">
              <a:buFontTx/>
              <a:buNone/>
            </a:pPr>
            <a:r>
              <a:rPr lang="en-GB" sz="3600" b="1" i="1" dirty="0">
                <a:latin typeface="Calibri" pitchFamily="34" charset="0"/>
              </a:rPr>
              <a:t>Organisational structure &amp; management</a:t>
            </a:r>
            <a:endParaRPr lang="nl-BE" sz="3600" b="1" i="1" dirty="0">
              <a:latin typeface="Calibri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CA26F-5F87-4D60-A6EB-5B8A5C9BC9C6}" type="slidenum">
              <a:rPr lang="en-US" sz="800" smtClean="0"/>
              <a:pPr/>
              <a:t>7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42586470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228600"/>
            <a:ext cx="7620000" cy="1143000"/>
          </a:xfrm>
        </p:spPr>
        <p:txBody>
          <a:bodyPr/>
          <a:lstStyle/>
          <a:p>
            <a:endParaRPr lang="en-GB" i="1" dirty="0">
              <a:solidFill>
                <a:schemeClr val="tx1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7913688" cy="4713312"/>
          </a:xfrm>
        </p:spPr>
        <p:txBody>
          <a:bodyPr/>
          <a:lstStyle/>
          <a:p>
            <a:pPr lvl="1" algn="ctr">
              <a:buFontTx/>
              <a:buNone/>
            </a:pPr>
            <a:r>
              <a:rPr lang="en-GB" i="1" dirty="0">
                <a:latin typeface="Calibri" pitchFamily="34" charset="0"/>
              </a:rPr>
              <a:t>The Belgian health care system is mainly organised on</a:t>
            </a:r>
          </a:p>
          <a:p>
            <a:pPr lvl="1" algn="ctr">
              <a:spcBef>
                <a:spcPts val="0"/>
              </a:spcBef>
              <a:spcAft>
                <a:spcPts val="600"/>
              </a:spcAft>
              <a:buFontTx/>
              <a:buNone/>
            </a:pPr>
            <a:r>
              <a:rPr lang="en-GB" i="1" dirty="0">
                <a:latin typeface="Calibri" pitchFamily="34" charset="0"/>
              </a:rPr>
              <a:t>two levels :</a:t>
            </a:r>
          </a:p>
          <a:p>
            <a:pPr marL="266700" lvl="1" indent="-266700">
              <a:buSzPct val="75000"/>
              <a:buFont typeface="Wingdings" pitchFamily="2" charset="2"/>
              <a:buChar char="ü"/>
            </a:pPr>
            <a:r>
              <a:rPr lang="en-GB" dirty="0">
                <a:latin typeface="Calibri" pitchFamily="34" charset="0"/>
              </a:rPr>
              <a:t>federal</a:t>
            </a:r>
          </a:p>
          <a:p>
            <a:pPr marL="895350" lvl="2" indent="-352425">
              <a:buSzPct val="75000"/>
              <a:buFont typeface="Wingdings" pitchFamily="2" charset="2"/>
              <a:buChar char="Ø"/>
            </a:pPr>
            <a:r>
              <a:rPr lang="en-GB" dirty="0">
                <a:latin typeface="Calibri" pitchFamily="34" charset="0"/>
              </a:rPr>
              <a:t>compulsory health care insurance, financing of hospitals, registration of pharmaceuticals and their price control, determination of accreditation services (e.g. hospitals), …</a:t>
            </a:r>
          </a:p>
          <a:p>
            <a:pPr marL="266700" lvl="1" indent="-266700">
              <a:buSzPct val="75000"/>
              <a:buFont typeface="Wingdings" pitchFamily="2" charset="2"/>
              <a:buChar char="ü"/>
            </a:pPr>
            <a:r>
              <a:rPr lang="en-GB" dirty="0">
                <a:latin typeface="Calibri" pitchFamily="34" charset="0"/>
              </a:rPr>
              <a:t>federated entities</a:t>
            </a:r>
          </a:p>
          <a:p>
            <a:pPr marL="895350" lvl="2" indent="-352425">
              <a:buSzPct val="75000"/>
              <a:buFont typeface="Wingdings" pitchFamily="2" charset="2"/>
              <a:buChar char="Ø"/>
            </a:pPr>
            <a:r>
              <a:rPr lang="en-GB" dirty="0">
                <a:latin typeface="Calibri" pitchFamily="34" charset="0"/>
              </a:rPr>
              <a:t>health promotion, preventive health, elderly care, financing of hospitals, coordination and collaboration in primary health care and palliative care, implementation of accreditation standards and determination of additional accreditation criteria, …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CA26F-5F87-4D60-A6EB-5B8A5C9BC9C6}" type="slidenum">
              <a:rPr lang="en-US" sz="800" smtClean="0"/>
              <a:pPr/>
              <a:t>8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8217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25410"/>
            <a:ext cx="7620000" cy="1143000"/>
          </a:xfrm>
        </p:spPr>
        <p:txBody>
          <a:bodyPr/>
          <a:lstStyle/>
          <a:p>
            <a:r>
              <a:rPr lang="en-GB" i="1" dirty="0">
                <a:latin typeface="Calibri" pitchFamily="34" charset="0"/>
              </a:rPr>
              <a:t>Actors on the federal Belgian level  (1)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algn="ctr">
              <a:buFontTx/>
              <a:buNone/>
            </a:pPr>
            <a:endParaRPr lang="en-GB" sz="2400" dirty="0"/>
          </a:p>
          <a:p>
            <a:pPr lvl="1" algn="ctr">
              <a:buFontTx/>
              <a:buNone/>
            </a:pPr>
            <a:endParaRPr lang="en-GB" sz="900" dirty="0"/>
          </a:p>
          <a:p>
            <a:pPr marL="266700" lvl="1" indent="-266700">
              <a:buSzPct val="75000"/>
              <a:buFont typeface="Wingdings" pitchFamily="2" charset="2"/>
              <a:buChar char="ü"/>
              <a:tabLst>
                <a:tab pos="447675" algn="l"/>
              </a:tabLst>
            </a:pPr>
            <a:r>
              <a:rPr lang="en-GB" dirty="0">
                <a:latin typeface="Calibri" pitchFamily="34" charset="0"/>
              </a:rPr>
              <a:t>FPS (Ministry) of Public Health, Food Chain Safety and 	Environment</a:t>
            </a:r>
          </a:p>
          <a:p>
            <a:pPr marL="266700" lvl="1" indent="-266700">
              <a:buSzPct val="75000"/>
              <a:buFont typeface="Wingdings" pitchFamily="2" charset="2"/>
              <a:buChar char="ü"/>
            </a:pPr>
            <a:r>
              <a:rPr lang="en-GB" dirty="0">
                <a:latin typeface="Calibri" pitchFamily="34" charset="0"/>
              </a:rPr>
              <a:t>FPS (Ministry) of Social Security</a:t>
            </a:r>
          </a:p>
          <a:p>
            <a:pPr marL="266700" lvl="1" indent="-266700">
              <a:buSzPct val="75000"/>
              <a:buFont typeface="Wingdings" pitchFamily="2" charset="2"/>
              <a:buChar char="ü"/>
            </a:pPr>
            <a:r>
              <a:rPr lang="en-GB" dirty="0">
                <a:latin typeface="Calibri" pitchFamily="34" charset="0"/>
              </a:rPr>
              <a:t>NIHDI</a:t>
            </a:r>
          </a:p>
          <a:p>
            <a:pPr marL="266700" lvl="1" indent="-266700">
              <a:buSzPct val="75000"/>
              <a:buFont typeface="Wingdings" pitchFamily="2" charset="2"/>
              <a:buChar char="ü"/>
            </a:pPr>
            <a:r>
              <a:rPr lang="en-GB" dirty="0">
                <a:latin typeface="Calibri" pitchFamily="34" charset="0"/>
              </a:rPr>
              <a:t>KCE (Belgian health care knowledge centre)</a:t>
            </a:r>
          </a:p>
          <a:p>
            <a:pPr marL="266700" lvl="1" indent="-266700">
              <a:buSzPct val="75000"/>
              <a:buFont typeface="Wingdings" pitchFamily="2" charset="2"/>
              <a:buChar char="ü"/>
            </a:pPr>
            <a:r>
              <a:rPr lang="en-GB" dirty="0">
                <a:latin typeface="Calibri" pitchFamily="34" charset="0"/>
              </a:rPr>
              <a:t>Health insurance funds (“</a:t>
            </a:r>
            <a:r>
              <a:rPr lang="en-GB" i="1" dirty="0" err="1">
                <a:latin typeface="Calibri" pitchFamily="34" charset="0"/>
              </a:rPr>
              <a:t>mutualities</a:t>
            </a:r>
            <a:r>
              <a:rPr lang="en-GB" dirty="0">
                <a:latin typeface="Calibri" pitchFamily="34" charset="0"/>
              </a:rPr>
              <a:t>”)</a:t>
            </a:r>
          </a:p>
          <a:p>
            <a:pPr marL="266700" lvl="1" indent="-266700">
              <a:buSzPct val="75000"/>
              <a:buFont typeface="Wingdings" pitchFamily="2" charset="2"/>
              <a:buChar char="ü"/>
            </a:pPr>
            <a:r>
              <a:rPr lang="en-GB" dirty="0">
                <a:latin typeface="Calibri" pitchFamily="34" charset="0"/>
              </a:rPr>
              <a:t>Health care providers</a:t>
            </a:r>
          </a:p>
          <a:p>
            <a:pPr marL="266700" lvl="1" indent="-266700">
              <a:buSzPct val="75000"/>
              <a:buFont typeface="Wingdings" pitchFamily="2" charset="2"/>
              <a:buChar char="ü"/>
            </a:pPr>
            <a:r>
              <a:rPr lang="en-GB" dirty="0">
                <a:latin typeface="Calibri" pitchFamily="34" charset="0"/>
              </a:rPr>
              <a:t>Insured persons / patients</a:t>
            </a:r>
          </a:p>
          <a:p>
            <a:pPr lvl="1">
              <a:buNone/>
            </a:pPr>
            <a:endParaRPr lang="en-GB" dirty="0">
              <a:latin typeface="Calibri" pitchFamily="34" charset="0"/>
            </a:endParaRPr>
          </a:p>
          <a:p>
            <a:pPr>
              <a:lnSpc>
                <a:spcPct val="130000"/>
              </a:lnSpc>
              <a:buFont typeface="Wingdings" pitchFamily="2" charset="2"/>
              <a:buNone/>
            </a:pPr>
            <a:endParaRPr lang="en-GB" sz="1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CA26F-5F87-4D60-A6EB-5B8A5C9BC9C6}" type="slidenum">
              <a:rPr lang="en-US" sz="800" smtClean="0"/>
              <a:pPr/>
              <a:t>9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765438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4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4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0" grpId="0"/>
      <p:bldP spid="94211" grpId="0"/>
    </p:bldLst>
  </p:timing>
</p:sld>
</file>

<file path=ppt/theme/theme1.xml><?xml version="1.0" encoding="utf-8"?>
<a:theme xmlns:a="http://schemas.openxmlformats.org/drawingml/2006/main" name="PPT_RIZIV_a">
  <a:themeElements>
    <a:clrScheme name="rizivnew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rizivnew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izivnew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zivnew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zivnew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zivnew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zivnew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zivnew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zivnew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zivnew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zivnew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zivnew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zivnew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zivnew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PPT_RIZIV_a</Template>
  <TotalTime>1</TotalTime>
  <Words>1181</Words>
  <Application>Microsoft Office PowerPoint</Application>
  <PresentationFormat>Affichage à l'écran (4:3)</PresentationFormat>
  <Paragraphs>282</Paragraphs>
  <Slides>31</Slides>
  <Notes>17</Notes>
  <HiddenSlides>0</HiddenSlides>
  <MMClips>0</MMClips>
  <ScaleCrop>false</ScaleCrop>
  <HeadingPairs>
    <vt:vector size="8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31</vt:i4>
      </vt:variant>
    </vt:vector>
  </HeadingPairs>
  <TitlesOfParts>
    <vt:vector size="38" baseType="lpstr">
      <vt:lpstr>Arial</vt:lpstr>
      <vt:lpstr>Calibri</vt:lpstr>
      <vt:lpstr>Times New Roman</vt:lpstr>
      <vt:lpstr>Verdana</vt:lpstr>
      <vt:lpstr>Wingdings</vt:lpstr>
      <vt:lpstr>PPT_RIZIV_a</vt:lpstr>
      <vt:lpstr>Clip</vt:lpstr>
      <vt:lpstr>Federal Compulsory Health Care Insurance in Belgium</vt:lpstr>
      <vt:lpstr>Content</vt:lpstr>
      <vt:lpstr>Présentation PowerPoint</vt:lpstr>
      <vt:lpstr>Historical overview (1)</vt:lpstr>
      <vt:lpstr>Historical overview (2)</vt:lpstr>
      <vt:lpstr>Goals of the Belgian health care system</vt:lpstr>
      <vt:lpstr>Présentation PowerPoint</vt:lpstr>
      <vt:lpstr>Présentation PowerPoint</vt:lpstr>
      <vt:lpstr>Actors on the federal Belgian level  (1)</vt:lpstr>
      <vt:lpstr>Administrative organisation – Regulation</vt:lpstr>
      <vt:lpstr>Administrative organisation – Execution</vt:lpstr>
      <vt:lpstr>Administrative organisation – Control</vt:lpstr>
      <vt:lpstr>Présentation PowerPoint</vt:lpstr>
      <vt:lpstr>Health care financing</vt:lpstr>
      <vt:lpstr>Présentation PowerPoint</vt:lpstr>
      <vt:lpstr>Présentation PowerPoint</vt:lpstr>
      <vt:lpstr>Who is covered ?</vt:lpstr>
      <vt:lpstr>What is the extent of the coverage ?</vt:lpstr>
      <vt:lpstr>Présentation PowerPoint</vt:lpstr>
      <vt:lpstr>Présentation PowerPoint</vt:lpstr>
      <vt:lpstr>Présentation PowerPoint</vt:lpstr>
      <vt:lpstr>How can patients obtain reimbursement ?</vt:lpstr>
      <vt:lpstr>System of reimbursement</vt:lpstr>
      <vt:lpstr>Présentation PowerPoint</vt:lpstr>
      <vt:lpstr>How are reimbursable benefits determined ?</vt:lpstr>
      <vt:lpstr>What is the insurance contribution ?</vt:lpstr>
      <vt:lpstr>What is the insurance contribution ?</vt:lpstr>
      <vt:lpstr>Présentation PowerPoint</vt:lpstr>
      <vt:lpstr>Key characteristics of the compulsory health care insurance (1)</vt:lpstr>
      <vt:lpstr>Key characteristics of the compulsory health care system (1)</vt:lpstr>
      <vt:lpstr>Présentation PowerPoint</vt:lpstr>
    </vt:vector>
  </TitlesOfParts>
  <Company>R.I.Z.I.V. - I.N.A.M.I.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Segaert</dc:creator>
  <cp:lastModifiedBy>Audrey Pirenne (FOD Werkgelegenheid - SPF Emploi)</cp:lastModifiedBy>
  <cp:revision>77</cp:revision>
  <cp:lastPrinted>2013-12-05T10:30:36Z</cp:lastPrinted>
  <dcterms:created xsi:type="dcterms:W3CDTF">2013-12-04T22:12:19Z</dcterms:created>
  <dcterms:modified xsi:type="dcterms:W3CDTF">2020-05-06T12:25:38Z</dcterms:modified>
</cp:coreProperties>
</file>